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82"/>
  </p:notesMasterIdLst>
  <p:sldIdLst>
    <p:sldId id="256" r:id="rId3"/>
    <p:sldId id="257" r:id="rId4"/>
    <p:sldId id="265" r:id="rId5"/>
    <p:sldId id="266" r:id="rId6"/>
    <p:sldId id="258" r:id="rId7"/>
    <p:sldId id="260" r:id="rId8"/>
    <p:sldId id="317" r:id="rId9"/>
    <p:sldId id="273" r:id="rId10"/>
    <p:sldId id="305" r:id="rId11"/>
    <p:sldId id="267" r:id="rId12"/>
    <p:sldId id="338" r:id="rId13"/>
    <p:sldId id="259" r:id="rId14"/>
    <p:sldId id="318" r:id="rId15"/>
    <p:sldId id="274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36" r:id="rId24"/>
    <p:sldId id="326" r:id="rId25"/>
    <p:sldId id="327" r:id="rId26"/>
    <p:sldId id="335" r:id="rId27"/>
    <p:sldId id="330" r:id="rId28"/>
    <p:sldId id="331" r:id="rId29"/>
    <p:sldId id="332" r:id="rId30"/>
    <p:sldId id="333" r:id="rId31"/>
    <p:sldId id="334" r:id="rId32"/>
    <p:sldId id="268" r:id="rId33"/>
    <p:sldId id="262" r:id="rId34"/>
    <p:sldId id="276" r:id="rId35"/>
    <p:sldId id="275" r:id="rId36"/>
    <p:sldId id="263" r:id="rId37"/>
    <p:sldId id="277" r:id="rId38"/>
    <p:sldId id="278" r:id="rId39"/>
    <p:sldId id="269" r:id="rId40"/>
    <p:sldId id="294" r:id="rId41"/>
    <p:sldId id="272" r:id="rId42"/>
    <p:sldId id="279" r:id="rId43"/>
    <p:sldId id="280" r:id="rId44"/>
    <p:sldId id="281" r:id="rId45"/>
    <p:sldId id="306" r:id="rId46"/>
    <p:sldId id="282" r:id="rId47"/>
    <p:sldId id="283" r:id="rId48"/>
    <p:sldId id="284" r:id="rId49"/>
    <p:sldId id="285" r:id="rId50"/>
    <p:sldId id="286" r:id="rId51"/>
    <p:sldId id="287" r:id="rId52"/>
    <p:sldId id="339" r:id="rId53"/>
    <p:sldId id="289" r:id="rId54"/>
    <p:sldId id="290" r:id="rId55"/>
    <p:sldId id="291" r:id="rId56"/>
    <p:sldId id="309" r:id="rId57"/>
    <p:sldId id="310" r:id="rId58"/>
    <p:sldId id="292" r:id="rId59"/>
    <p:sldId id="296" r:id="rId60"/>
    <p:sldId id="297" r:id="rId61"/>
    <p:sldId id="307" r:id="rId62"/>
    <p:sldId id="298" r:id="rId63"/>
    <p:sldId id="337" r:id="rId64"/>
    <p:sldId id="304" r:id="rId65"/>
    <p:sldId id="311" r:id="rId66"/>
    <p:sldId id="312" r:id="rId67"/>
    <p:sldId id="315" r:id="rId68"/>
    <p:sldId id="313" r:id="rId69"/>
    <p:sldId id="316" r:id="rId70"/>
    <p:sldId id="301" r:id="rId71"/>
    <p:sldId id="293" r:id="rId72"/>
    <p:sldId id="299" r:id="rId73"/>
    <p:sldId id="295" r:id="rId74"/>
    <p:sldId id="270" r:id="rId75"/>
    <p:sldId id="300" r:id="rId76"/>
    <p:sldId id="302" r:id="rId77"/>
    <p:sldId id="303" r:id="rId78"/>
    <p:sldId id="308" r:id="rId79"/>
    <p:sldId id="314" r:id="rId80"/>
    <p:sldId id="271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94617"/>
  </p:normalViewPr>
  <p:slideViewPr>
    <p:cSldViewPr snapToGrid="0" snapToObjects="1">
      <p:cViewPr varScale="1">
        <p:scale>
          <a:sx n="120" d="100"/>
          <a:sy n="120" d="100"/>
        </p:scale>
        <p:origin x="1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B52BA-3295-0343-9E28-A260A811DD10}" type="datetimeFigureOut">
              <a:rPr lang="en-US" smtClean="0"/>
              <a:t>10-Jan-20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B5A5B-CC88-B64A-8F56-0DBE0ACA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FB5A5B-CC88-B64A-8F56-0DBE0ACA83D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5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3"/>
            <a:ext cx="11490960" cy="238760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10-Jan-20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10-Jan-20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10-Jan-20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05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spcBef>
                <a:spcPts val="914"/>
              </a:spcBef>
              <a:buChar char="✴"/>
              <a:defRPr sz="2250"/>
            </a:lvl2pPr>
            <a:lvl3pPr>
              <a:spcBef>
                <a:spcPts val="914"/>
              </a:spcBef>
              <a:buChar char="★"/>
              <a:defRPr sz="1969"/>
            </a:lvl3pPr>
            <a:lvl4pPr>
              <a:defRPr sz="1687"/>
            </a:lvl4pPr>
            <a:lvl5pPr>
              <a:defRPr sz="1406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899074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10-Jan-20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387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10-Jan-20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356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10-Jan-20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12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10-Jan-20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9296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10-Jan-20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54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10-Jan-20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3095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10-Jan-20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089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600"/>
            </a:lvl1pPr>
            <a:lvl2pPr>
              <a:defRPr sz="2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10-Jan-20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10-Jan-20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871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10-Jan-20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652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10-Jan-20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06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10-Jan-20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4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10-Jan-20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5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10-Jan-20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10-Jan-20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10-Jan-20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10-Jan-20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10-Jan-20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D4A2-813C-F741-B481-C92B3A596030}" type="datetimeFigureOut">
              <a:rPr lang="en-US" smtClean="0"/>
              <a:t>10-Jan-20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5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1D4A2-813C-F741-B481-C92B3A596030}" type="datetimeFigureOut">
              <a:rPr lang="en-US" smtClean="0"/>
              <a:t>10-Jan-20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A2774-0E84-B44B-9908-35E772124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0E6F9-4657-414C-8696-8D1B6F5C6894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10-Jan-20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C86C46-C1A3-2C41-AB59-F21BF39C48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31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uri82/testing_security_development_enterprise_system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curi82/testing_security_development_enterprise_system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40" y="1122362"/>
            <a:ext cx="11490960" cy="364734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Enterprise </a:t>
            </a:r>
            <a:r>
              <a:rPr lang="en-US" dirty="0" err="1"/>
              <a:t>Programmering</a:t>
            </a:r>
            <a:r>
              <a:rPr lang="en-US" dirty="0"/>
              <a:t> 1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Lesson 01: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4659" y="5240471"/>
            <a:ext cx="9144000" cy="133744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Prof. Andrea Arcuri</a:t>
            </a:r>
          </a:p>
        </p:txBody>
      </p:sp>
    </p:spTree>
    <p:extLst>
      <p:ext uri="{BB962C8B-B14F-4D97-AF65-F5344CB8AC3E}">
        <p14:creationId xmlns:p14="http://schemas.microsoft.com/office/powerpoint/2010/main" val="165923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Skip Class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acceptable that a student skips 1-2 classes</a:t>
            </a:r>
          </a:p>
          <a:p>
            <a:r>
              <a:rPr lang="en-US" dirty="0"/>
              <a:t>You are supposed to attend, although no strict checks</a:t>
            </a:r>
          </a:p>
          <a:p>
            <a:r>
              <a:rPr lang="en-US" dirty="0"/>
              <a:t>If you skip too many classes, it is </a:t>
            </a:r>
            <a:r>
              <a:rPr lang="en-US" b="1" dirty="0"/>
              <a:t>YOUR</a:t>
            </a:r>
            <a:r>
              <a:rPr lang="en-US" dirty="0"/>
              <a:t> responsibility to catch up and find out what done in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0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2D7D-53C5-6545-A25F-F8B95718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28423-1E79-8F46-8F0C-FE890E3B1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 project</a:t>
            </a:r>
          </a:p>
          <a:p>
            <a:r>
              <a:rPr lang="en-US" dirty="0"/>
              <a:t>48 hours</a:t>
            </a:r>
          </a:p>
        </p:txBody>
      </p:sp>
    </p:spTree>
    <p:extLst>
      <p:ext uri="{BB962C8B-B14F-4D97-AF65-F5344CB8AC3E}">
        <p14:creationId xmlns:p14="http://schemas.microsoft.com/office/powerpoint/2010/main" val="3622979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Enterprise Edition (</a:t>
            </a:r>
            <a:r>
              <a:rPr lang="en-US" b="1" dirty="0"/>
              <a:t>JEE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Data layer (JPA/JTA)</a:t>
            </a:r>
          </a:p>
          <a:p>
            <a:pPr lvl="1"/>
            <a:r>
              <a:rPr lang="en-US" dirty="0"/>
              <a:t>Business logic layer (EJB)</a:t>
            </a:r>
          </a:p>
          <a:p>
            <a:pPr lvl="1"/>
            <a:r>
              <a:rPr lang="en-US" dirty="0"/>
              <a:t>Front-end layer (JSF)</a:t>
            </a:r>
          </a:p>
          <a:p>
            <a:r>
              <a:rPr lang="en-US" b="1" dirty="0" err="1"/>
              <a:t>SpringBoot</a:t>
            </a:r>
            <a:r>
              <a:rPr lang="en-US" dirty="0"/>
              <a:t> Framework</a:t>
            </a:r>
          </a:p>
          <a:p>
            <a:r>
              <a:rPr lang="en-US" dirty="0"/>
              <a:t>Testing: </a:t>
            </a:r>
            <a:r>
              <a:rPr lang="en-US" b="1" dirty="0"/>
              <a:t>Selenium</a:t>
            </a:r>
          </a:p>
          <a:p>
            <a:r>
              <a:rPr lang="en-US" dirty="0"/>
              <a:t>Deployment: </a:t>
            </a:r>
            <a:r>
              <a:rPr lang="en-US" b="1" dirty="0"/>
              <a:t>Docker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87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Java?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1825624"/>
            <a:ext cx="11582400" cy="4871737"/>
          </a:xfrm>
        </p:spPr>
        <p:txBody>
          <a:bodyPr/>
          <a:lstStyle/>
          <a:p>
            <a:r>
              <a:rPr lang="en-US" dirty="0"/>
              <a:t>One of the most popular and used programming language</a:t>
            </a:r>
          </a:p>
          <a:p>
            <a:r>
              <a:rPr lang="en-US" dirty="0"/>
              <a:t>The main language for </a:t>
            </a:r>
            <a:r>
              <a:rPr lang="en-US" i="1" dirty="0"/>
              <a:t>enterprise backend</a:t>
            </a:r>
            <a:r>
              <a:rPr lang="en-US" dirty="0"/>
              <a:t> development</a:t>
            </a:r>
          </a:p>
          <a:p>
            <a:r>
              <a:rPr lang="en-US" i="1" dirty="0"/>
              <a:t>C#</a:t>
            </a:r>
            <a:r>
              <a:rPr lang="en-US" dirty="0"/>
              <a:t> in </a:t>
            </a:r>
            <a:r>
              <a:rPr lang="en-US" i="1" dirty="0" err="1"/>
              <a:t>.Net</a:t>
            </a:r>
            <a:r>
              <a:rPr lang="en-US" dirty="0"/>
              <a:t> is currently a very good alternative</a:t>
            </a:r>
          </a:p>
          <a:p>
            <a:pPr lvl="1"/>
            <a:r>
              <a:rPr lang="en-US" dirty="0"/>
              <a:t>many concepts we will learn do apply as well to C#/</a:t>
            </a:r>
            <a:r>
              <a:rPr lang="en-US" dirty="0" err="1"/>
              <a:t>.Net</a:t>
            </a:r>
            <a:r>
              <a:rPr lang="en-US" dirty="0"/>
              <a:t>, although of course with different syntax/libraries/frameworks</a:t>
            </a:r>
          </a:p>
          <a:p>
            <a:r>
              <a:rPr lang="en-US" dirty="0"/>
              <a:t>Need for </a:t>
            </a:r>
            <a:r>
              <a:rPr lang="en-US" i="1" dirty="0"/>
              <a:t>good, strongly-type languages</a:t>
            </a:r>
          </a:p>
          <a:p>
            <a:pPr lvl="1"/>
            <a:r>
              <a:rPr lang="en-US" dirty="0"/>
              <a:t>and so </a:t>
            </a:r>
            <a:r>
              <a:rPr lang="en-US" b="1" dirty="0"/>
              <a:t>no</a:t>
            </a:r>
            <a:r>
              <a:rPr lang="en-US" dirty="0"/>
              <a:t> JavaScript, Python, Ruby, etc.</a:t>
            </a:r>
          </a:p>
        </p:txBody>
      </p:sp>
    </p:spTree>
    <p:extLst>
      <p:ext uri="{BB962C8B-B14F-4D97-AF65-F5344CB8AC3E}">
        <p14:creationId xmlns:p14="http://schemas.microsoft.com/office/powerpoint/2010/main" val="312976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vs JEE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124" y="1825625"/>
            <a:ext cx="10760676" cy="484411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JEE</a:t>
            </a:r>
            <a:r>
              <a:rPr lang="en-US" dirty="0"/>
              <a:t> was the “official” framework for building Java enterprise applications, but not anymore (since 2017)</a:t>
            </a:r>
          </a:p>
          <a:p>
            <a:pPr lvl="1"/>
            <a:r>
              <a:rPr lang="en-US" dirty="0"/>
              <a:t>now it is just a framework like any other</a:t>
            </a:r>
          </a:p>
          <a:p>
            <a:r>
              <a:rPr lang="en-US" b="1" dirty="0"/>
              <a:t>Spring</a:t>
            </a:r>
            <a:r>
              <a:rPr lang="en-US" dirty="0"/>
              <a:t> is a different framework made by Pivotal that builds on top the foundations of JEE</a:t>
            </a:r>
          </a:p>
          <a:p>
            <a:r>
              <a:rPr lang="en-US" dirty="0"/>
              <a:t>As of now, Spring is more </a:t>
            </a:r>
            <a:r>
              <a:rPr lang="en-US" i="1" dirty="0"/>
              <a:t>widely</a:t>
            </a:r>
            <a:r>
              <a:rPr lang="en-US" dirty="0"/>
              <a:t> used, and also a </a:t>
            </a:r>
            <a:r>
              <a:rPr lang="en-US" i="1" dirty="0"/>
              <a:t>much more pleasant framework to work with</a:t>
            </a:r>
          </a:p>
          <a:p>
            <a:r>
              <a:rPr lang="en-US" dirty="0"/>
              <a:t>But you cannot really appreciate </a:t>
            </a:r>
            <a:r>
              <a:rPr lang="en-US" i="1" dirty="0" err="1"/>
              <a:t>SpringBoot</a:t>
            </a:r>
            <a:r>
              <a:rPr lang="en-US" dirty="0"/>
              <a:t> until you have gone through the blood, sweat and tears of debugging an EJB test using </a:t>
            </a:r>
            <a:r>
              <a:rPr lang="en-US" i="1" dirty="0" err="1"/>
              <a:t>Arquillian</a:t>
            </a:r>
            <a:r>
              <a:rPr lang="en-US" dirty="0"/>
              <a:t> to deploy to a </a:t>
            </a:r>
            <a:r>
              <a:rPr lang="en-US" i="1" dirty="0" err="1"/>
              <a:t>WildFly</a:t>
            </a:r>
            <a:r>
              <a:rPr lang="en-US" dirty="0"/>
              <a:t> container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89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44" y="1825624"/>
            <a:ext cx="6021860" cy="47811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will build a full web application, week by week</a:t>
            </a:r>
          </a:p>
          <a:p>
            <a:r>
              <a:rPr lang="en-US" dirty="0"/>
              <a:t>Access to database</a:t>
            </a:r>
          </a:p>
          <a:p>
            <a:r>
              <a:rPr lang="en-US" dirty="0"/>
              <a:t>Server-side HTML rendering (JSF)</a:t>
            </a:r>
          </a:p>
          <a:p>
            <a:r>
              <a:rPr lang="en-US" dirty="0"/>
              <a:t>Cloud deployment</a:t>
            </a:r>
          </a:p>
          <a:p>
            <a:r>
              <a:rPr lang="en-US" dirty="0"/>
              <a:t>Can start it from </a:t>
            </a:r>
            <a:r>
              <a:rPr lang="en-US" i="1" dirty="0"/>
              <a:t>intro/exercises/quiz-game/part-11/frontend/</a:t>
            </a:r>
            <a:r>
              <a:rPr lang="en-US" i="1" dirty="0" err="1"/>
              <a:t>src</a:t>
            </a:r>
            <a:r>
              <a:rPr lang="en-US" i="1" dirty="0"/>
              <a:t>/test/java/org/</a:t>
            </a:r>
            <a:r>
              <a:rPr lang="en-US" i="1" dirty="0" err="1"/>
              <a:t>tsdes</a:t>
            </a:r>
            <a:r>
              <a:rPr lang="en-US" i="1" dirty="0"/>
              <a:t>/intro/exercises/</a:t>
            </a:r>
            <a:r>
              <a:rPr lang="en-US" i="1" dirty="0" err="1"/>
              <a:t>quizgame</a:t>
            </a:r>
            <a:r>
              <a:rPr lang="en-US" i="1" dirty="0"/>
              <a:t>/LocalApplicationRunner.java</a:t>
            </a:r>
          </a:p>
          <a:p>
            <a:r>
              <a:rPr lang="en-US" i="1" dirty="0"/>
              <a:t>localhost:8080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10" y="551542"/>
            <a:ext cx="5625979" cy="54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45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Development…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659" y="1825625"/>
            <a:ext cx="11648303" cy="4748170"/>
          </a:xfrm>
        </p:spPr>
        <p:txBody>
          <a:bodyPr/>
          <a:lstStyle/>
          <a:p>
            <a:r>
              <a:rPr lang="en-US" dirty="0"/>
              <a:t>In this course, </a:t>
            </a:r>
            <a:r>
              <a:rPr lang="en-US" b="1" dirty="0"/>
              <a:t>STRONG</a:t>
            </a:r>
            <a:r>
              <a:rPr lang="en-US" dirty="0"/>
              <a:t> emphasis on </a:t>
            </a:r>
            <a:r>
              <a:rPr lang="en-US" b="1" dirty="0"/>
              <a:t>TESTING</a:t>
            </a:r>
            <a:r>
              <a:rPr lang="en-US" dirty="0"/>
              <a:t> and </a:t>
            </a:r>
            <a:r>
              <a:rPr lang="en-US" b="1" dirty="0"/>
              <a:t>SECURITY</a:t>
            </a:r>
          </a:p>
          <a:p>
            <a:r>
              <a:rPr lang="en-US" i="1" dirty="0"/>
              <a:t>But why???</a:t>
            </a:r>
          </a:p>
        </p:txBody>
      </p:sp>
    </p:spTree>
    <p:extLst>
      <p:ext uri="{BB962C8B-B14F-4D97-AF65-F5344CB8AC3E}">
        <p14:creationId xmlns:p14="http://schemas.microsoft.com/office/powerpoint/2010/main" val="4029907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6000" dirty="0"/>
              <a:t>Ariane 5</a:t>
            </a:r>
            <a:endParaRPr lang="en-US" dirty="0"/>
          </a:p>
        </p:txBody>
      </p:sp>
      <p:pic>
        <p:nvPicPr>
          <p:cNvPr id="4" name="Picture 1027" descr="501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" t="3087" r="2051" b="3545"/>
          <a:stretch>
            <a:fillRect/>
          </a:stretch>
        </p:blipFill>
        <p:spPr bwMode="auto">
          <a:xfrm>
            <a:off x="1197498" y="3892550"/>
            <a:ext cx="248285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1797" y="2375983"/>
            <a:ext cx="669200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r>
              <a:rPr lang="en-US" altLang="en-US" sz="3200" dirty="0">
                <a:latin typeface="Arial" charset="0"/>
              </a:rPr>
              <a:t>On June 4, 1996, the flight of the Ariane 5 launcher</a:t>
            </a:r>
            <a:r>
              <a:rPr lang="en-US" altLang="en-US" sz="3200" dirty="0">
                <a:solidFill>
                  <a:srgbClr val="663300"/>
                </a:solidFill>
                <a:latin typeface="Arial" charset="0"/>
              </a:rPr>
              <a:t> ended in a failure</a:t>
            </a:r>
            <a:r>
              <a:rPr lang="en-US" altLang="en-US" sz="3200" dirty="0">
                <a:latin typeface="Arial" charset="0"/>
              </a:rPr>
              <a:t>.</a:t>
            </a: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dirty="0">
                <a:latin typeface="Arial" charset="0"/>
              </a:rPr>
              <a:t>$500 millions in cost</a:t>
            </a:r>
          </a:p>
          <a:p>
            <a:endParaRPr lang="en-US" altLang="en-US" sz="3200" dirty="0">
              <a:latin typeface="Arial" charset="0"/>
            </a:endParaRPr>
          </a:p>
          <a:p>
            <a:r>
              <a:rPr lang="en-US" altLang="en-US" sz="3200" b="1" dirty="0">
                <a:latin typeface="Arial" charset="0"/>
              </a:rPr>
              <a:t>Software bug</a:t>
            </a:r>
          </a:p>
        </p:txBody>
      </p:sp>
      <p:pic>
        <p:nvPicPr>
          <p:cNvPr id="6" name="Picture 5" descr="challen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3"/>
          <a:stretch>
            <a:fillRect/>
          </a:stretch>
        </p:blipFill>
        <p:spPr bwMode="auto">
          <a:xfrm>
            <a:off x="1405460" y="1690688"/>
            <a:ext cx="2265363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962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Fatal Therac-25 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3937"/>
          </a:xfrm>
        </p:spPr>
        <p:txBody>
          <a:bodyPr/>
          <a:lstStyle/>
          <a:p>
            <a:pPr marL="0" indent="0">
              <a:buNone/>
            </a:pPr>
            <a:r>
              <a:rPr lang="en-US" altLang="en-US"/>
              <a:t>1986, Texas, person died</a:t>
            </a:r>
          </a:p>
          <a:p>
            <a:endParaRPr lang="en-US" dirty="0"/>
          </a:p>
        </p:txBody>
      </p:sp>
      <p:pic>
        <p:nvPicPr>
          <p:cNvPr id="4" name="Picture 1028" descr="Clinac-2300CD-w-PV-&amp;-peo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4"/>
          <a:stretch>
            <a:fillRect/>
          </a:stretch>
        </p:blipFill>
        <p:spPr bwMode="auto">
          <a:xfrm>
            <a:off x="3236259" y="2684499"/>
            <a:ext cx="5380616" cy="38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182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charset="0"/>
              </a:rPr>
              <a:t>Power Shutdown in 2003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939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latin typeface="Times New Roman" charset="0"/>
              </a:rPr>
              <a:t>Nearly 50 millions persons affected in Canada/US</a:t>
            </a:r>
            <a:endParaRPr lang="en-US" altLang="en-US" sz="2400" dirty="0">
              <a:latin typeface="Times New Roman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284" y="2619953"/>
            <a:ext cx="5503432" cy="412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711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" y="1825625"/>
            <a:ext cx="11590020" cy="4351338"/>
          </a:xfrm>
        </p:spPr>
        <p:txBody>
          <a:bodyPr/>
          <a:lstStyle/>
          <a:p>
            <a:r>
              <a:rPr lang="en-US" dirty="0"/>
              <a:t>12 lessons, once a week</a:t>
            </a:r>
          </a:p>
          <a:p>
            <a:r>
              <a:rPr lang="en-US" dirty="0"/>
              <a:t>Check </a:t>
            </a:r>
            <a:r>
              <a:rPr lang="en-US" dirty="0" err="1"/>
              <a:t>TimeEdit</a:t>
            </a:r>
            <a:r>
              <a:rPr lang="en-US" dirty="0"/>
              <a:t> for possible changes of time and rooms</a:t>
            </a:r>
          </a:p>
          <a:p>
            <a:r>
              <a:rPr lang="en-US" dirty="0"/>
              <a:t>4-hour lectures</a:t>
            </a:r>
          </a:p>
          <a:p>
            <a:pPr lvl="1"/>
            <a:r>
              <a:rPr lang="en-US" dirty="0"/>
              <a:t>Between 2 and 4 hours of teaching</a:t>
            </a:r>
          </a:p>
          <a:p>
            <a:pPr lvl="1"/>
            <a:r>
              <a:rPr lang="en-US" dirty="0"/>
              <a:t>Remaining time is for exercises and questions</a:t>
            </a:r>
          </a:p>
          <a:p>
            <a:r>
              <a:rPr lang="en-US" dirty="0"/>
              <a:t>Focus on coding and exercises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506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945" y="365125"/>
            <a:ext cx="11829535" cy="1325563"/>
          </a:xfrm>
        </p:spPr>
        <p:txBody>
          <a:bodyPr>
            <a:noAutofit/>
          </a:bodyPr>
          <a:lstStyle/>
          <a:p>
            <a:r>
              <a:rPr lang="en-US" altLang="en-US" sz="4800" dirty="0"/>
              <a:t>2010, Toyota, software bug in braking system,</a:t>
            </a:r>
            <a:br>
              <a:rPr lang="en-US" altLang="en-US" sz="4800" dirty="0"/>
            </a:br>
            <a:r>
              <a:rPr lang="en-US" altLang="en-US" sz="4800" dirty="0"/>
              <a:t>recalled 436,000 vehicles</a:t>
            </a:r>
            <a:endParaRPr lang="en-US" sz="4800" dirty="0"/>
          </a:p>
        </p:txBody>
      </p:sp>
      <p:pic>
        <p:nvPicPr>
          <p:cNvPr id="4" name="Content Placeholder 3" descr="toyota-prius-hybrid_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62" r="-12962"/>
          <a:stretch>
            <a:fillRect/>
          </a:stretch>
        </p:blipFill>
        <p:spPr>
          <a:xfrm>
            <a:off x="1866900" y="1914861"/>
            <a:ext cx="8458200" cy="4478338"/>
          </a:xfrm>
        </p:spPr>
      </p:pic>
    </p:spTree>
    <p:extLst>
      <p:ext uri="{BB962C8B-B14F-4D97-AF65-F5344CB8AC3E}">
        <p14:creationId xmlns:p14="http://schemas.microsoft.com/office/powerpoint/2010/main" val="2698794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Knight Capital Group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04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$460 millions lost in 45 minutes of trading due to bug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18" y="2926080"/>
            <a:ext cx="5469563" cy="36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58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F5D1-05E6-3849-B849-7B9B8DDFE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462" y="1825625"/>
            <a:ext cx="11138338" cy="13626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2019, a Boeing 737 Max </a:t>
            </a:r>
            <a:r>
              <a:rPr lang="en-US" sz="4000" b="1" dirty="0"/>
              <a:t>crashed</a:t>
            </a:r>
            <a:r>
              <a:rPr lang="en-US" sz="4000" dirty="0"/>
              <a:t> due to </a:t>
            </a:r>
            <a:r>
              <a:rPr lang="en-US" sz="4000" b="1" dirty="0"/>
              <a:t>software problems</a:t>
            </a:r>
            <a:r>
              <a:rPr lang="en-US" sz="4000" dirty="0"/>
              <a:t>; all </a:t>
            </a:r>
            <a:r>
              <a:rPr lang="en-US" sz="4000" b="1" dirty="0"/>
              <a:t>157 people on board died</a:t>
            </a:r>
            <a:r>
              <a:rPr lang="en-US" sz="40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E5E14-8689-1C4E-B22F-B24EF785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317" y="4268647"/>
            <a:ext cx="5720674" cy="17853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F39043-4772-994F-8E09-CE73E2190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ED6BB-6641-4CED-AC63-957751EEE1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78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I could go on the whole day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of 2013, estimated that software testing costing </a:t>
            </a:r>
            <a:r>
              <a:rPr lang="en-US" b="1" dirty="0"/>
              <a:t>$312 billions </a:t>
            </a:r>
            <a:r>
              <a:rPr lang="en-US" dirty="0"/>
              <a:t>worldwide </a:t>
            </a:r>
          </a:p>
          <a:p>
            <a:r>
              <a:rPr lang="en-US" dirty="0"/>
              <a:t>In 2016, 548 recorded and documented software failures impacted </a:t>
            </a:r>
            <a:r>
              <a:rPr lang="en-US" b="1" dirty="0"/>
              <a:t>4.4 billion </a:t>
            </a:r>
            <a:r>
              <a:rPr lang="en-US" dirty="0"/>
              <a:t>people and </a:t>
            </a:r>
            <a:r>
              <a:rPr lang="en-US" b="1" dirty="0"/>
              <a:t>$1.1 trillion </a:t>
            </a:r>
            <a:r>
              <a:rPr lang="en-US" dirty="0"/>
              <a:t>in assets worldwide</a:t>
            </a:r>
          </a:p>
        </p:txBody>
      </p:sp>
    </p:spTree>
    <p:extLst>
      <p:ext uri="{BB962C8B-B14F-4D97-AF65-F5344CB8AC3E}">
        <p14:creationId xmlns:p14="http://schemas.microsoft.com/office/powerpoint/2010/main" val="3518828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every-day life in Oslo???</a:t>
            </a:r>
          </a:p>
        </p:txBody>
      </p:sp>
      <p:pic>
        <p:nvPicPr>
          <p:cNvPr id="4" name="Content Placeholder 3" descr="2013-01-02 09.40.1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r="-3125"/>
          <a:stretch>
            <a:fillRect/>
          </a:stretch>
        </p:blipFill>
        <p:spPr>
          <a:xfrm>
            <a:off x="228600" y="1600201"/>
            <a:ext cx="5713969" cy="3025588"/>
          </a:xfrm>
        </p:spPr>
      </p:pic>
      <p:pic>
        <p:nvPicPr>
          <p:cNvPr id="5" name="Content Placeholder 3" descr="2012-12-29 19.35.5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r="-3125"/>
          <a:stretch>
            <a:fillRect/>
          </a:stretch>
        </p:blipFill>
        <p:spPr>
          <a:xfrm>
            <a:off x="5916037" y="3377585"/>
            <a:ext cx="6275963" cy="33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21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379" y="1825625"/>
            <a:ext cx="11222421" cy="4351338"/>
          </a:xfrm>
        </p:spPr>
        <p:txBody>
          <a:bodyPr>
            <a:normAutofit/>
          </a:bodyPr>
          <a:lstStyle/>
          <a:p>
            <a:r>
              <a:rPr lang="en-US" sz="3600" dirty="0"/>
              <a:t>Those in previous slides were “</a:t>
            </a:r>
            <a:r>
              <a:rPr lang="en-US" sz="3600" i="1" dirty="0"/>
              <a:t>functional</a:t>
            </a:r>
            <a:r>
              <a:rPr lang="en-US" sz="3600" dirty="0"/>
              <a:t>” bugs</a:t>
            </a:r>
          </a:p>
          <a:p>
            <a:r>
              <a:rPr lang="en-US" sz="3600" dirty="0"/>
              <a:t>But security holes in enterprise applications are bugs as well</a:t>
            </a:r>
          </a:p>
          <a:p>
            <a:r>
              <a:rPr lang="en-US" sz="3600" dirty="0"/>
              <a:t>Not only need to know about best practices in security and different kinds of attacks, but also how to </a:t>
            </a:r>
            <a:r>
              <a:rPr lang="en-US" sz="3600" i="1" dirty="0"/>
              <a:t>protect</a:t>
            </a:r>
            <a:r>
              <a:rPr lang="en-US" sz="3600" dirty="0"/>
              <a:t> your apps</a:t>
            </a:r>
          </a:p>
        </p:txBody>
      </p:sp>
    </p:spTree>
    <p:extLst>
      <p:ext uri="{BB962C8B-B14F-4D97-AF65-F5344CB8AC3E}">
        <p14:creationId xmlns:p14="http://schemas.microsoft.com/office/powerpoint/2010/main" val="1994828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0694" y="365125"/>
            <a:ext cx="4128380" cy="1325563"/>
          </a:xfrm>
        </p:spPr>
        <p:txBody>
          <a:bodyPr/>
          <a:lstStyle/>
          <a:p>
            <a:r>
              <a:rPr lang="en-US" dirty="0"/>
              <a:t>2013-2014: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76" y="1825625"/>
            <a:ext cx="1172423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 </a:t>
            </a:r>
            <a:r>
              <a:rPr lang="en-US" b="1" dirty="0"/>
              <a:t>B</a:t>
            </a:r>
            <a:r>
              <a:rPr lang="en-US" dirty="0"/>
              <a:t>illions accounts compromised</a:t>
            </a:r>
          </a:p>
          <a:p>
            <a:pPr lvl="1"/>
            <a:r>
              <a:rPr lang="en-US" dirty="0"/>
              <a:t>yes, it is </a:t>
            </a:r>
            <a:r>
              <a:rPr lang="en-US" b="1" dirty="0" err="1"/>
              <a:t>B</a:t>
            </a:r>
            <a:r>
              <a:rPr lang="en-US" dirty="0" err="1"/>
              <a:t>s</a:t>
            </a:r>
            <a:r>
              <a:rPr lang="en-US" dirty="0"/>
              <a:t>, not </a:t>
            </a:r>
            <a:r>
              <a:rPr lang="en-US" b="1" dirty="0"/>
              <a:t>M</a:t>
            </a:r>
            <a:r>
              <a:rPr lang="en-US" dirty="0"/>
              <a:t>illions</a:t>
            </a:r>
          </a:p>
          <a:p>
            <a:r>
              <a:rPr lang="en-US" dirty="0"/>
              <a:t>Stealing information is bad, especially if </a:t>
            </a:r>
            <a:r>
              <a:rPr lang="en-US" i="1" dirty="0"/>
              <a:t>credit card </a:t>
            </a:r>
            <a:r>
              <a:rPr lang="en-US" dirty="0"/>
              <a:t>numbers</a:t>
            </a:r>
          </a:p>
          <a:p>
            <a:r>
              <a:rPr lang="en-US" dirty="0"/>
              <a:t>But what is another major issue? People </a:t>
            </a:r>
            <a:r>
              <a:rPr lang="en-US" i="1" dirty="0"/>
              <a:t>re-use same password </a:t>
            </a:r>
            <a:r>
              <a:rPr lang="en-US" dirty="0"/>
              <a:t>for different sites, </a:t>
            </a:r>
            <a:r>
              <a:rPr lang="en-US" dirty="0" err="1"/>
              <a:t>eg</a:t>
            </a:r>
            <a:r>
              <a:rPr lang="en-US" dirty="0"/>
              <a:t> Gmail, Facebook, etc.</a:t>
            </a:r>
          </a:p>
          <a:p>
            <a:r>
              <a:rPr lang="en-US" dirty="0"/>
              <a:t>Yahoo had easy to crack hashed passwords (</a:t>
            </a:r>
            <a:r>
              <a:rPr lang="en-US" dirty="0" err="1"/>
              <a:t>eg</a:t>
            </a:r>
            <a:r>
              <a:rPr lang="en-US" dirty="0"/>
              <a:t>, MD5)</a:t>
            </a:r>
          </a:p>
          <a:p>
            <a:r>
              <a:rPr lang="en-US" i="1" dirty="0"/>
              <a:t>How many of you use a different password for each different service???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9074" y="0"/>
            <a:ext cx="3889972" cy="19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41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2016: Adult Friend Finder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site for “hook-ups”</a:t>
            </a:r>
          </a:p>
          <a:p>
            <a:r>
              <a:rPr lang="en-US" dirty="0"/>
              <a:t>412 million accounts were compromised </a:t>
            </a:r>
          </a:p>
          <a:p>
            <a:r>
              <a:rPr lang="en-US" dirty="0"/>
              <a:t>Users got blackmailed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people cheating on spouses</a:t>
            </a:r>
          </a:p>
          <a:p>
            <a:pPr lvl="1"/>
            <a:r>
              <a:rPr lang="en-US" dirty="0"/>
              <a:t>some even committed suicide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381" y="3874335"/>
            <a:ext cx="4987596" cy="280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58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2014: eBay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0617"/>
          </a:xfrm>
        </p:spPr>
        <p:txBody>
          <a:bodyPr/>
          <a:lstStyle/>
          <a:p>
            <a:r>
              <a:rPr lang="en-US" dirty="0"/>
              <a:t>145 million accounts compromised</a:t>
            </a:r>
          </a:p>
          <a:p>
            <a:r>
              <a:rPr lang="en-US" dirty="0"/>
              <a:t>But fortunately credit card numbers were stored in different databases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813" y="3901179"/>
            <a:ext cx="3911174" cy="25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23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2017: Equifax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620" y="1825625"/>
            <a:ext cx="10910180" cy="4351338"/>
          </a:xfrm>
        </p:spPr>
        <p:txBody>
          <a:bodyPr/>
          <a:lstStyle/>
          <a:p>
            <a:r>
              <a:rPr lang="en-US" dirty="0"/>
              <a:t>143 million consumer info breached </a:t>
            </a:r>
          </a:p>
          <a:p>
            <a:r>
              <a:rPr lang="en-US" dirty="0"/>
              <a:t>Personal information </a:t>
            </a:r>
          </a:p>
          <a:p>
            <a:pPr lvl="1"/>
            <a:r>
              <a:rPr lang="en-US" dirty="0"/>
              <a:t>including Social Security Numbers, birth dates, addresses, and in some cases drivers' license numbers</a:t>
            </a:r>
          </a:p>
          <a:p>
            <a:r>
              <a:rPr lang="en-US" dirty="0"/>
              <a:t>209,000 consumers also had their credit cards exposed</a:t>
            </a:r>
          </a:p>
        </p:txBody>
      </p:sp>
    </p:spTree>
    <p:extLst>
      <p:ext uri="{BB962C8B-B14F-4D97-AF65-F5344CB8AC3E}">
        <p14:creationId xmlns:p14="http://schemas.microsoft.com/office/powerpoint/2010/main" val="920081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" y="1825625"/>
            <a:ext cx="11391900" cy="4891554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repository: </a:t>
            </a:r>
            <a:r>
              <a:rPr lang="en-US" dirty="0">
                <a:hlinkClick r:id="rId2"/>
              </a:rPr>
              <a:t>https://github.com/arcuri82/testing_security_development_enterprise_systems</a:t>
            </a:r>
            <a:endParaRPr lang="en-US" dirty="0"/>
          </a:p>
          <a:p>
            <a:r>
              <a:rPr lang="en-US" dirty="0"/>
              <a:t>Module “</a:t>
            </a:r>
            <a:r>
              <a:rPr lang="en-US" b="1" dirty="0"/>
              <a:t>intro</a:t>
            </a:r>
            <a:r>
              <a:rPr lang="en-US" dirty="0"/>
              <a:t>”</a:t>
            </a:r>
          </a:p>
          <a:p>
            <a:r>
              <a:rPr lang="en-US" i="1" dirty="0"/>
              <a:t>Note: pull often, as material can get updated throughout the course</a:t>
            </a:r>
          </a:p>
          <a:p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29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2011: Sony's PlayStation Network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77 million accounts hacked</a:t>
            </a:r>
          </a:p>
          <a:p>
            <a:r>
              <a:rPr lang="en-US" dirty="0"/>
              <a:t>12 million unencrypted credit card numbers got stolen</a:t>
            </a:r>
          </a:p>
          <a:p>
            <a:r>
              <a:rPr lang="en-US" dirty="0"/>
              <a:t>Site down for a month</a:t>
            </a:r>
          </a:p>
          <a:p>
            <a:r>
              <a:rPr lang="en-US" dirty="0"/>
              <a:t>Around $200 million in losses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048" y="3467476"/>
            <a:ext cx="3470674" cy="32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37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Enterprise Edition (JEE)</a:t>
            </a:r>
          </a:p>
        </p:txBody>
      </p:sp>
    </p:spTree>
    <p:extLst>
      <p:ext uri="{BB962C8B-B14F-4D97-AF65-F5344CB8AC3E}">
        <p14:creationId xmlns:p14="http://schemas.microsoft.com/office/powerpoint/2010/main" val="825308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JEE?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745" y="1825624"/>
            <a:ext cx="11434119" cy="4772883"/>
          </a:xfrm>
        </p:spPr>
        <p:txBody>
          <a:bodyPr/>
          <a:lstStyle/>
          <a:p>
            <a:r>
              <a:rPr lang="en-US" dirty="0"/>
              <a:t>It is a set of specifications of libraries for developing enterprise applications</a:t>
            </a:r>
          </a:p>
          <a:p>
            <a:r>
              <a:rPr lang="en-US" dirty="0"/>
              <a:t>Think about it as a set of “interfaces”, with different possible implementations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Hibernate</a:t>
            </a:r>
            <a:r>
              <a:rPr lang="en-US" dirty="0"/>
              <a:t> and </a:t>
            </a:r>
            <a:r>
              <a:rPr lang="en-US" i="1" dirty="0" err="1"/>
              <a:t>EclipseLink</a:t>
            </a:r>
            <a:r>
              <a:rPr lang="en-US" dirty="0"/>
              <a:t> are two different implementations for the JPA specs</a:t>
            </a:r>
          </a:p>
        </p:txBody>
      </p:sp>
    </p:spTree>
    <p:extLst>
      <p:ext uri="{BB962C8B-B14F-4D97-AF65-F5344CB8AC3E}">
        <p14:creationId xmlns:p14="http://schemas.microsoft.com/office/powerpoint/2010/main" val="1093306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35" y="1825625"/>
            <a:ext cx="11170508" cy="4739932"/>
          </a:xfrm>
        </p:spPr>
        <p:txBody>
          <a:bodyPr/>
          <a:lstStyle/>
          <a:p>
            <a:r>
              <a:rPr lang="en-US" dirty="0"/>
              <a:t>1998: JPE (Java Platform for the Enterprise) </a:t>
            </a:r>
          </a:p>
          <a:p>
            <a:pPr lvl="1"/>
            <a:r>
              <a:rPr lang="en-US" dirty="0"/>
              <a:t>At Sun Microsystems, developer of Java</a:t>
            </a:r>
          </a:p>
          <a:p>
            <a:r>
              <a:rPr lang="en-US" dirty="0"/>
              <a:t>2009: Oracle buys Sun</a:t>
            </a:r>
          </a:p>
          <a:p>
            <a:r>
              <a:rPr lang="en-US" dirty="0"/>
              <a:t>2013: Java EE 7 </a:t>
            </a:r>
          </a:p>
          <a:p>
            <a:r>
              <a:rPr lang="en-US" dirty="0"/>
              <a:t>2017: Java EE 8 </a:t>
            </a:r>
          </a:p>
          <a:p>
            <a:r>
              <a:rPr lang="en-US" dirty="0"/>
              <a:t>2017: Oracle gives EE to the Eclipse Foundation</a:t>
            </a:r>
          </a:p>
          <a:p>
            <a:pPr lvl="1"/>
            <a:r>
              <a:rPr lang="en-US" dirty="0"/>
              <a:t>now it is called “</a:t>
            </a:r>
            <a:r>
              <a:rPr lang="en-US" i="1" dirty="0"/>
              <a:t>Jakarta EE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3075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12" y="200725"/>
            <a:ext cx="864197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Java EE Specs in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22849"/>
            <a:ext cx="550881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JPA</a:t>
            </a:r>
            <a:r>
              <a:rPr lang="en-US" dirty="0"/>
              <a:t>: Java Persistence API</a:t>
            </a:r>
          </a:p>
          <a:p>
            <a:pPr lvl="1"/>
            <a:r>
              <a:rPr lang="en-US" dirty="0"/>
              <a:t>For database accesses</a:t>
            </a:r>
          </a:p>
          <a:p>
            <a:r>
              <a:rPr lang="en-US" b="1" dirty="0"/>
              <a:t>Bean Validation</a:t>
            </a:r>
          </a:p>
          <a:p>
            <a:pPr lvl="1"/>
            <a:r>
              <a:rPr lang="en-US" dirty="0"/>
              <a:t>For handling constraints on data</a:t>
            </a:r>
          </a:p>
          <a:p>
            <a:r>
              <a:rPr lang="en-US" b="1" dirty="0"/>
              <a:t>EJB</a:t>
            </a:r>
            <a:r>
              <a:rPr lang="en-US" dirty="0"/>
              <a:t>: Enterprise Java Beans</a:t>
            </a:r>
          </a:p>
          <a:p>
            <a:pPr lvl="1"/>
            <a:r>
              <a:rPr lang="en-US" dirty="0"/>
              <a:t>For business logic</a:t>
            </a:r>
          </a:p>
          <a:p>
            <a:r>
              <a:rPr lang="en-US" b="1" dirty="0"/>
              <a:t>Servlet</a:t>
            </a:r>
          </a:p>
          <a:p>
            <a:pPr lvl="1"/>
            <a:r>
              <a:rPr lang="en-US" dirty="0"/>
              <a:t>To handle HTTP request</a:t>
            </a:r>
          </a:p>
          <a:p>
            <a:r>
              <a:rPr lang="en-US" b="1" dirty="0"/>
              <a:t>JSF</a:t>
            </a:r>
            <a:r>
              <a:rPr lang="en-US" dirty="0"/>
              <a:t>: </a:t>
            </a:r>
            <a:r>
              <a:rPr lang="en-US" dirty="0" err="1"/>
              <a:t>JavaServer</a:t>
            </a:r>
            <a:r>
              <a:rPr lang="en-US" dirty="0"/>
              <a:t> Faces</a:t>
            </a:r>
          </a:p>
          <a:p>
            <a:pPr lvl="1"/>
            <a:r>
              <a:rPr lang="en-US" dirty="0"/>
              <a:t>For building web GUIs</a:t>
            </a:r>
          </a:p>
          <a:p>
            <a:r>
              <a:rPr lang="en-US" dirty="0"/>
              <a:t>But there is more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29" y="1837764"/>
            <a:ext cx="5069492" cy="223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24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JEE Vendors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build Java EE applications against its interfaces, but then you need to choose a </a:t>
            </a:r>
            <a:r>
              <a:rPr lang="en-US" i="1" dirty="0"/>
              <a:t>container</a:t>
            </a:r>
            <a:r>
              <a:rPr lang="en-US" dirty="0"/>
              <a:t> to run them</a:t>
            </a:r>
          </a:p>
          <a:p>
            <a:r>
              <a:rPr lang="en-US" dirty="0"/>
              <a:t>Different vendors and implementations:</a:t>
            </a:r>
          </a:p>
          <a:p>
            <a:pPr lvl="1"/>
            <a:r>
              <a:rPr lang="en-US" dirty="0" err="1"/>
              <a:t>RedHat</a:t>
            </a:r>
            <a:r>
              <a:rPr lang="en-US" dirty="0"/>
              <a:t>: </a:t>
            </a:r>
            <a:r>
              <a:rPr lang="en-US" dirty="0" err="1"/>
              <a:t>JBoss</a:t>
            </a:r>
            <a:r>
              <a:rPr lang="en-US" dirty="0"/>
              <a:t> and </a:t>
            </a:r>
            <a:r>
              <a:rPr lang="en-US" b="1" dirty="0" err="1"/>
              <a:t>Wildfly</a:t>
            </a:r>
            <a:endParaRPr lang="en-US" b="1" dirty="0"/>
          </a:p>
          <a:p>
            <a:pPr lvl="1"/>
            <a:r>
              <a:rPr lang="en-US" dirty="0"/>
              <a:t>Oracle: </a:t>
            </a:r>
            <a:r>
              <a:rPr lang="en-US" dirty="0" err="1"/>
              <a:t>GlassFish</a:t>
            </a:r>
            <a:r>
              <a:rPr lang="en-US" dirty="0"/>
              <a:t> and WebLogic</a:t>
            </a:r>
          </a:p>
          <a:p>
            <a:pPr lvl="1"/>
            <a:r>
              <a:rPr lang="en-US" dirty="0"/>
              <a:t>IBM: WebSphere</a:t>
            </a:r>
          </a:p>
          <a:p>
            <a:pPr lvl="2"/>
            <a:r>
              <a:rPr lang="en-US" dirty="0"/>
              <a:t>Note that in 2018 IBM did buy </a:t>
            </a:r>
            <a:r>
              <a:rPr lang="en-US" dirty="0" err="1"/>
              <a:t>RedHat</a:t>
            </a:r>
            <a:r>
              <a:rPr lang="en-US" dirty="0"/>
              <a:t>…</a:t>
            </a:r>
          </a:p>
          <a:p>
            <a:pPr lvl="1"/>
            <a:r>
              <a:rPr lang="en-US" dirty="0" err="1"/>
              <a:t>Payara</a:t>
            </a:r>
            <a:r>
              <a:rPr lang="en-US" dirty="0"/>
              <a:t> Services: </a:t>
            </a:r>
            <a:r>
              <a:rPr lang="en-US" dirty="0" err="1"/>
              <a:t>Payara</a:t>
            </a:r>
            <a:endParaRPr lang="en-US" dirty="0"/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585774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013" y="1825624"/>
            <a:ext cx="11770658" cy="47544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an ideal world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JAR/WAR files are smaller, as no need to package all the library implementations</a:t>
            </a:r>
          </a:p>
          <a:p>
            <a:pPr lvl="1"/>
            <a:r>
              <a:rPr lang="en-US" dirty="0"/>
              <a:t>Can run different EE applications on same container</a:t>
            </a:r>
          </a:p>
          <a:p>
            <a:pPr lvl="1"/>
            <a:r>
              <a:rPr lang="en-US" dirty="0"/>
              <a:t>Can deploy on different containers, and not get stuck with a single implementation</a:t>
            </a:r>
          </a:p>
          <a:p>
            <a:r>
              <a:rPr lang="en-US" dirty="0"/>
              <a:t>In the real world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Lot, lot of overhead in handling/configuring containers</a:t>
            </a:r>
          </a:p>
          <a:p>
            <a:pPr lvl="1"/>
            <a:r>
              <a:rPr lang="en-US" dirty="0"/>
              <a:t>Much worse testing: less automation, and mismatch between development and production environments</a:t>
            </a:r>
          </a:p>
          <a:p>
            <a:pPr lvl="1"/>
            <a:r>
              <a:rPr lang="en-US" dirty="0"/>
              <a:t>Changing container is far from simple</a:t>
            </a:r>
            <a:r>
              <a:rPr lang="mr-IN" dirty="0"/>
              <a:t>…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36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53" y="365125"/>
            <a:ext cx="11752729" cy="1325563"/>
          </a:xfrm>
        </p:spPr>
        <p:txBody>
          <a:bodyPr>
            <a:normAutofit/>
          </a:bodyPr>
          <a:lstStyle/>
          <a:p>
            <a:r>
              <a:rPr lang="en-US" dirty="0"/>
              <a:t>“Partial</a:t>
            </a:r>
            <a:r>
              <a:rPr lang="en-US"/>
              <a:t>” Containers: Web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supporting full JEE specifications</a:t>
            </a:r>
          </a:p>
          <a:p>
            <a:r>
              <a:rPr lang="en-US" dirty="0"/>
              <a:t>Mainly supporting </a:t>
            </a:r>
            <a:r>
              <a:rPr lang="en-US" b="1" dirty="0"/>
              <a:t>Servlet</a:t>
            </a:r>
            <a:r>
              <a:rPr lang="en-US" dirty="0"/>
              <a:t> and web assets</a:t>
            </a:r>
          </a:p>
          <a:p>
            <a:r>
              <a:rPr lang="en-US" b="1" dirty="0"/>
              <a:t>Tomcat</a:t>
            </a:r>
            <a:r>
              <a:rPr lang="en-US" dirty="0"/>
              <a:t> and </a:t>
            </a:r>
            <a:r>
              <a:rPr lang="en-US" b="1" dirty="0"/>
              <a:t>Jetty</a:t>
            </a:r>
            <a:r>
              <a:rPr lang="en-US" dirty="0"/>
              <a:t> are most famous/used ones</a:t>
            </a:r>
          </a:p>
          <a:p>
            <a:r>
              <a:rPr lang="en-US" dirty="0"/>
              <a:t>Can add needed EE as libraries (</a:t>
            </a:r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Hibernate</a:t>
            </a:r>
            <a:r>
              <a:rPr lang="en-US" dirty="0"/>
              <a:t> for JPA)</a:t>
            </a:r>
          </a:p>
          <a:p>
            <a:r>
              <a:rPr lang="en-US" dirty="0"/>
              <a:t>Can be </a:t>
            </a:r>
            <a:r>
              <a:rPr lang="en-US" b="1" dirty="0"/>
              <a:t>embedded</a:t>
            </a:r>
            <a:r>
              <a:rPr lang="en-US" dirty="0"/>
              <a:t> with the application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 self-executable JAR files</a:t>
            </a:r>
          </a:p>
          <a:p>
            <a:r>
              <a:rPr lang="en-US" dirty="0"/>
              <a:t>Approach used by </a:t>
            </a:r>
            <a:r>
              <a:rPr lang="en-US" i="1" dirty="0" err="1"/>
              <a:t>SpringBoot</a:t>
            </a:r>
            <a:r>
              <a:rPr lang="en-US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1397305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1329032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124" y="1825624"/>
            <a:ext cx="11079892" cy="478935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Git</a:t>
            </a:r>
            <a:r>
              <a:rPr lang="en-US" dirty="0"/>
              <a:t> course repository uses </a:t>
            </a:r>
            <a:r>
              <a:rPr lang="en-US" b="1" dirty="0"/>
              <a:t>Maven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https://github.com/arcuri82/testing_security_development_enterprise_systems</a:t>
            </a:r>
            <a:endParaRPr lang="en-US" dirty="0"/>
          </a:p>
          <a:p>
            <a:r>
              <a:rPr lang="en-US" dirty="0"/>
              <a:t>More than </a:t>
            </a:r>
            <a:r>
              <a:rPr lang="en-US" b="1" dirty="0"/>
              <a:t>150</a:t>
            </a:r>
            <a:r>
              <a:rPr lang="en-US" dirty="0"/>
              <a:t> Maven submodules, with several layers of nesting</a:t>
            </a:r>
          </a:p>
          <a:p>
            <a:r>
              <a:rPr lang="en-US" dirty="0"/>
              <a:t>Not uncommon to see something like that in large enterprise systems</a:t>
            </a:r>
          </a:p>
          <a:p>
            <a:r>
              <a:rPr lang="en-US" dirty="0"/>
              <a:t>Need to understand how Maven 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1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Necessary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6615"/>
          </a:xfrm>
        </p:spPr>
        <p:txBody>
          <a:bodyPr>
            <a:normAutofit/>
          </a:bodyPr>
          <a:lstStyle/>
          <a:p>
            <a:r>
              <a:rPr lang="en-US" dirty="0"/>
              <a:t>JDK </a:t>
            </a:r>
            <a:r>
              <a:rPr lang="en-US" b="1" dirty="0"/>
              <a:t>11</a:t>
            </a:r>
          </a:p>
          <a:p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Maven</a:t>
            </a:r>
          </a:p>
          <a:p>
            <a:r>
              <a:rPr lang="en-US" dirty="0"/>
              <a:t>An IDE (I strongly recommend IntelliJ IDEA)</a:t>
            </a:r>
          </a:p>
          <a:p>
            <a:r>
              <a:rPr lang="en-US" dirty="0"/>
              <a:t>Docker</a:t>
            </a:r>
          </a:p>
          <a:p>
            <a:r>
              <a:rPr lang="en-US" dirty="0"/>
              <a:t>A Bash command-line terminal </a:t>
            </a:r>
          </a:p>
          <a:p>
            <a:pPr lvl="1"/>
            <a:r>
              <a:rPr lang="en-US" dirty="0"/>
              <a:t>Mac/Linux: use the built-in one</a:t>
            </a:r>
          </a:p>
          <a:p>
            <a:pPr lvl="1"/>
            <a:r>
              <a:rPr lang="en-US" dirty="0"/>
              <a:t>Windows: I recommend </a:t>
            </a:r>
            <a:r>
              <a:rPr lang="en-US" dirty="0" err="1"/>
              <a:t>GitBash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24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Tools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032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Maven </a:t>
            </a:r>
          </a:p>
          <a:p>
            <a:pPr lvl="1"/>
            <a:r>
              <a:rPr lang="en-US" i="1" dirty="0"/>
              <a:t>Most popular</a:t>
            </a:r>
            <a:r>
              <a:rPr lang="en-US" dirty="0"/>
              <a:t>, XML based, my build tool of choice</a:t>
            </a:r>
          </a:p>
          <a:p>
            <a:pPr lvl="1"/>
            <a:r>
              <a:rPr lang="en-US" dirty="0"/>
              <a:t>Verbose, but not a big problem with autocomplete in IntelliJ</a:t>
            </a:r>
          </a:p>
          <a:p>
            <a:r>
              <a:rPr lang="en-US" b="1" dirty="0" err="1"/>
              <a:t>Gradle</a:t>
            </a:r>
            <a:endParaRPr lang="en-US" b="1" dirty="0"/>
          </a:p>
          <a:p>
            <a:pPr lvl="1"/>
            <a:r>
              <a:rPr lang="en-US" dirty="0"/>
              <a:t>Popular in Android, script based</a:t>
            </a:r>
          </a:p>
          <a:p>
            <a:pPr lvl="1"/>
            <a:r>
              <a:rPr lang="en-US" dirty="0"/>
              <a:t>Being scripts is its </a:t>
            </a:r>
            <a:r>
              <a:rPr lang="en-US" b="1" dirty="0"/>
              <a:t>best</a:t>
            </a:r>
            <a:r>
              <a:rPr lang="en-US" dirty="0"/>
              <a:t> and </a:t>
            </a:r>
            <a:r>
              <a:rPr lang="en-US" b="1" dirty="0"/>
              <a:t>worst</a:t>
            </a:r>
            <a:r>
              <a:rPr lang="en-US" dirty="0"/>
              <a:t> feature</a:t>
            </a:r>
          </a:p>
          <a:p>
            <a:pPr lvl="2"/>
            <a:r>
              <a:rPr lang="en-US" dirty="0"/>
              <a:t>Good: highly flexible</a:t>
            </a:r>
          </a:p>
          <a:p>
            <a:pPr lvl="2"/>
            <a:r>
              <a:rPr lang="en-US" dirty="0"/>
              <a:t>Bad: harder to maintain and use for new developers in a project</a:t>
            </a:r>
          </a:p>
          <a:p>
            <a:pPr lvl="1"/>
            <a:r>
              <a:rPr lang="en-US" dirty="0"/>
              <a:t>Note: still handling Maven dependency libraries</a:t>
            </a:r>
          </a:p>
          <a:p>
            <a:r>
              <a:rPr lang="en-US" b="1" dirty="0"/>
              <a:t>Ant</a:t>
            </a:r>
          </a:p>
          <a:p>
            <a:pPr lvl="1"/>
            <a:r>
              <a:rPr lang="en-US" dirty="0"/>
              <a:t>Old, not so much in use any more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3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A Build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377" y="1825624"/>
            <a:ext cx="11304494" cy="4700681"/>
          </a:xfrm>
        </p:spPr>
        <p:txBody>
          <a:bodyPr>
            <a:normAutofit/>
          </a:bodyPr>
          <a:lstStyle/>
          <a:p>
            <a:r>
              <a:rPr lang="en-US" dirty="0"/>
              <a:t>Compile your code</a:t>
            </a:r>
          </a:p>
          <a:p>
            <a:r>
              <a:rPr lang="en-US" dirty="0"/>
              <a:t>Handle complex modularization</a:t>
            </a:r>
          </a:p>
          <a:p>
            <a:r>
              <a:rPr lang="en-US" dirty="0"/>
              <a:t>Automatically download all needed third-party libraries</a:t>
            </a:r>
          </a:p>
          <a:p>
            <a:r>
              <a:rPr lang="en-US" dirty="0"/>
              <a:t>Apply custom pre/post processing</a:t>
            </a:r>
          </a:p>
          <a:p>
            <a:r>
              <a:rPr lang="en-US" dirty="0"/>
              <a:t>Run test cases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Continuous Integration, fail whole build if any test is failing</a:t>
            </a:r>
          </a:p>
          <a:p>
            <a:r>
              <a:rPr lang="en-US" i="1" dirty="0"/>
              <a:t>Easy to checkout and automatically build your project on a new machine</a:t>
            </a:r>
          </a:p>
        </p:txBody>
      </p:sp>
    </p:spTree>
    <p:extLst>
      <p:ext uri="{BB962C8B-B14F-4D97-AF65-F5344CB8AC3E}">
        <p14:creationId xmlns:p14="http://schemas.microsoft.com/office/powerpoint/2010/main" val="1138287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“</a:t>
            </a:r>
            <a:r>
              <a:rPr lang="en-US" b="1" dirty="0" err="1"/>
              <a:t>pom.xml</a:t>
            </a:r>
            <a:r>
              <a:rPr lang="en-US" dirty="0"/>
              <a:t>”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519" y="1825624"/>
            <a:ext cx="8252375" cy="4700681"/>
          </a:xfrm>
        </p:spPr>
        <p:txBody>
          <a:bodyPr>
            <a:normAutofit/>
          </a:bodyPr>
          <a:lstStyle/>
          <a:p>
            <a:r>
              <a:rPr lang="en-US" dirty="0"/>
              <a:t>POM: Project Object Model</a:t>
            </a:r>
          </a:p>
          <a:p>
            <a:r>
              <a:rPr lang="en-US" dirty="0"/>
              <a:t>XML file describing how to build a </a:t>
            </a:r>
            <a:r>
              <a:rPr lang="en-US" i="1" dirty="0"/>
              <a:t>module</a:t>
            </a:r>
          </a:p>
          <a:p>
            <a:r>
              <a:rPr lang="en-US" dirty="0"/>
              <a:t>Project can be composed of several modules, with each module having its own </a:t>
            </a:r>
            <a:r>
              <a:rPr lang="en-US" i="1" dirty="0" err="1"/>
              <a:t>pom.xml</a:t>
            </a:r>
            <a:r>
              <a:rPr lang="en-US" i="1" dirty="0"/>
              <a:t> </a:t>
            </a:r>
            <a:r>
              <a:rPr lang="en-US" dirty="0"/>
              <a:t>file</a:t>
            </a:r>
          </a:p>
          <a:p>
            <a:r>
              <a:rPr lang="en-US" dirty="0"/>
              <a:t>Hierarchy of modules and submodules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8518" y="1431388"/>
            <a:ext cx="2730281" cy="54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1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83" y="224118"/>
            <a:ext cx="11860305" cy="6158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&lt;</a:t>
            </a:r>
            <a:r>
              <a:rPr lang="en-US" sz="1800" b="1" dirty="0">
                <a:solidFill>
                  <a:schemeClr val="tx2"/>
                </a:solidFill>
              </a:rPr>
              <a:t>project </a:t>
            </a:r>
            <a:r>
              <a:rPr lang="en-US" sz="1800" b="1" dirty="0" err="1">
                <a:solidFill>
                  <a:schemeClr val="tx2"/>
                </a:solidFill>
              </a:rPr>
              <a:t>xmlns</a:t>
            </a:r>
            <a:r>
              <a:rPr lang="en-US" sz="1800" b="1" dirty="0">
                <a:solidFill>
                  <a:schemeClr val="tx2"/>
                </a:solidFill>
              </a:rPr>
              <a:t>="http://</a:t>
            </a:r>
            <a:r>
              <a:rPr lang="en-US" sz="1800" b="1" dirty="0" err="1">
                <a:solidFill>
                  <a:schemeClr val="tx2"/>
                </a:solidFill>
              </a:rPr>
              <a:t>maven.apache.org</a:t>
            </a:r>
            <a:r>
              <a:rPr lang="en-US" sz="1800" b="1" dirty="0">
                <a:solidFill>
                  <a:schemeClr val="tx2"/>
                </a:solidFill>
              </a:rPr>
              <a:t>/POM/4.0.0" </a:t>
            </a:r>
            <a:r>
              <a:rPr lang="en-US" sz="1800" b="1" dirty="0" err="1">
                <a:solidFill>
                  <a:schemeClr val="tx2"/>
                </a:solidFill>
              </a:rPr>
              <a:t>xmlns:xsi</a:t>
            </a:r>
            <a:r>
              <a:rPr lang="en-US" sz="1800" b="1" dirty="0">
                <a:solidFill>
                  <a:schemeClr val="tx2"/>
                </a:solidFill>
              </a:rPr>
              <a:t>="http://www.w3.org/2001/</a:t>
            </a:r>
            <a:r>
              <a:rPr lang="en-US" sz="1800" b="1" dirty="0" err="1">
                <a:solidFill>
                  <a:schemeClr val="tx2"/>
                </a:solidFill>
              </a:rPr>
              <a:t>XMLSchema</a:t>
            </a:r>
            <a:r>
              <a:rPr lang="en-US" sz="1800" b="1" dirty="0">
                <a:solidFill>
                  <a:schemeClr val="tx2"/>
                </a:solidFill>
              </a:rPr>
              <a:t>-instance"</a:t>
            </a:r>
            <a:br>
              <a:rPr lang="en-US" sz="1800" b="1" dirty="0">
                <a:solidFill>
                  <a:schemeClr val="tx2"/>
                </a:solidFill>
              </a:rPr>
            </a:br>
            <a:r>
              <a:rPr lang="en-US" sz="1800" b="1" dirty="0">
                <a:solidFill>
                  <a:schemeClr val="tx2"/>
                </a:solidFill>
              </a:rPr>
              <a:t>         </a:t>
            </a:r>
            <a:r>
              <a:rPr lang="en-US" sz="1800" b="1" dirty="0" err="1">
                <a:solidFill>
                  <a:schemeClr val="tx2"/>
                </a:solidFill>
              </a:rPr>
              <a:t>xsi:schemaLocation</a:t>
            </a:r>
            <a:r>
              <a:rPr lang="en-US" sz="1800" b="1" dirty="0">
                <a:solidFill>
                  <a:schemeClr val="tx2"/>
                </a:solidFill>
              </a:rPr>
              <a:t>="http://</a:t>
            </a:r>
            <a:r>
              <a:rPr lang="en-US" sz="1800" b="1" dirty="0" err="1">
                <a:solidFill>
                  <a:schemeClr val="tx2"/>
                </a:solidFill>
              </a:rPr>
              <a:t>maven.apache.org</a:t>
            </a:r>
            <a:r>
              <a:rPr lang="en-US" sz="1800" b="1" dirty="0">
                <a:solidFill>
                  <a:schemeClr val="tx2"/>
                </a:solidFill>
              </a:rPr>
              <a:t>/POM/4.0.0     http://</a:t>
            </a:r>
            <a:r>
              <a:rPr lang="en-US" sz="1800" b="1" dirty="0" err="1">
                <a:solidFill>
                  <a:schemeClr val="tx2"/>
                </a:solidFill>
              </a:rPr>
              <a:t>maven.apache.org</a:t>
            </a:r>
            <a:r>
              <a:rPr lang="en-US" sz="1800" b="1" dirty="0">
                <a:solidFill>
                  <a:schemeClr val="tx2"/>
                </a:solidFill>
              </a:rPr>
              <a:t>/</a:t>
            </a:r>
            <a:r>
              <a:rPr lang="en-US" sz="1800" b="1" dirty="0" err="1">
                <a:solidFill>
                  <a:schemeClr val="tx2"/>
                </a:solidFill>
              </a:rPr>
              <a:t>xsd</a:t>
            </a:r>
            <a:r>
              <a:rPr lang="en-US" sz="1800" b="1" dirty="0">
                <a:solidFill>
                  <a:schemeClr val="tx2"/>
                </a:solidFill>
              </a:rPr>
              <a:t>/maven-4.0.0.xsd"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/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 err="1">
                <a:solidFill>
                  <a:schemeClr val="tx2"/>
                </a:solidFill>
              </a:rPr>
              <a:t>modelVersion</a:t>
            </a:r>
            <a:r>
              <a:rPr lang="en-US" sz="1800" dirty="0">
                <a:solidFill>
                  <a:schemeClr val="tx2"/>
                </a:solidFill>
              </a:rPr>
              <a:t>&gt;4.0.0&lt;/</a:t>
            </a:r>
            <a:r>
              <a:rPr lang="en-US" sz="1800" b="1" dirty="0" err="1">
                <a:solidFill>
                  <a:schemeClr val="tx2"/>
                </a:solidFill>
              </a:rPr>
              <a:t>modelVersion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 err="1">
                <a:solidFill>
                  <a:schemeClr val="tx2"/>
                </a:solidFill>
              </a:rPr>
              <a:t>groupId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org.tsdes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 err="1">
                <a:solidFill>
                  <a:schemeClr val="tx2"/>
                </a:solidFill>
              </a:rPr>
              <a:t>groupId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 err="1">
                <a:solidFill>
                  <a:schemeClr val="tx2"/>
                </a:solidFill>
              </a:rPr>
              <a:t>artifactId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tsdes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 err="1">
                <a:solidFill>
                  <a:schemeClr val="tx2"/>
                </a:solidFill>
              </a:rPr>
              <a:t>artifactId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version</a:t>
            </a:r>
            <a:r>
              <a:rPr lang="en-US" sz="1800" dirty="0">
                <a:solidFill>
                  <a:schemeClr val="tx2"/>
                </a:solidFill>
              </a:rPr>
              <a:t>&gt;0.0.1-SNAPSHOT&lt;/</a:t>
            </a:r>
            <a:r>
              <a:rPr lang="en-US" sz="1800" b="1" dirty="0">
                <a:solidFill>
                  <a:schemeClr val="tx2"/>
                </a:solidFill>
              </a:rPr>
              <a:t>version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packaging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pom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>
                <a:solidFill>
                  <a:schemeClr val="tx2"/>
                </a:solidFill>
              </a:rPr>
              <a:t>packaging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name</a:t>
            </a:r>
            <a:r>
              <a:rPr lang="en-US" sz="1800" dirty="0">
                <a:solidFill>
                  <a:schemeClr val="tx2"/>
                </a:solidFill>
              </a:rPr>
              <a:t>&gt;Root of TSDES&lt;/</a:t>
            </a:r>
            <a:r>
              <a:rPr lang="en-US" sz="1800" b="1" dirty="0">
                <a:solidFill>
                  <a:schemeClr val="tx2"/>
                </a:solidFill>
              </a:rPr>
              <a:t>name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/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</a:t>
            </a:r>
            <a:r>
              <a:rPr lang="en-US" sz="1800" b="1" dirty="0">
                <a:solidFill>
                  <a:schemeClr val="tx2"/>
                </a:solidFill>
              </a:rPr>
              <a:t>modules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    &lt;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r>
              <a:rPr lang="en-US" sz="1800" dirty="0" err="1">
                <a:solidFill>
                  <a:schemeClr val="tx2"/>
                </a:solidFill>
              </a:rPr>
              <a:t>misc</a:t>
            </a:r>
            <a:r>
              <a:rPr lang="en-US" sz="1800" dirty="0">
                <a:solidFill>
                  <a:schemeClr val="tx2"/>
                </a:solidFill>
              </a:rPr>
              <a:t>&lt;/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    &lt;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&gt;intro&lt;/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    &lt;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&gt;advanced&lt;/</a:t>
            </a:r>
            <a:r>
              <a:rPr lang="en-US" sz="1800" b="1" dirty="0">
                <a:solidFill>
                  <a:schemeClr val="tx2"/>
                </a:solidFill>
              </a:rPr>
              <a:t>module</a:t>
            </a:r>
            <a:r>
              <a:rPr lang="en-US" sz="1800" dirty="0">
                <a:solidFill>
                  <a:schemeClr val="tx2"/>
                </a:solidFill>
              </a:rPr>
              <a:t>&gt;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 &lt;/</a:t>
            </a:r>
            <a:r>
              <a:rPr lang="en-US" sz="1800" b="1" dirty="0">
                <a:solidFill>
                  <a:schemeClr val="tx2"/>
                </a:solidFill>
              </a:rPr>
              <a:t>modules</a:t>
            </a:r>
            <a:r>
              <a:rPr lang="en-US" sz="1800" dirty="0">
                <a:solidFill>
                  <a:schemeClr val="tx2"/>
                </a:solidFill>
              </a:rPr>
              <a:t>&gt; </a:t>
            </a:r>
          </a:p>
          <a:p>
            <a:pPr marL="0" indent="0">
              <a:buNone/>
            </a:pPr>
            <a:r>
              <a:rPr lang="mr-IN" sz="1800" dirty="0">
                <a:solidFill>
                  <a:schemeClr val="tx2"/>
                </a:solidFill>
              </a:rPr>
              <a:t>…</a:t>
            </a: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93341" y="1640540"/>
            <a:ext cx="64366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b="1" dirty="0"/>
              <a:t>&lt;project&gt;</a:t>
            </a:r>
            <a:r>
              <a:rPr lang="en-US" sz="3200" dirty="0"/>
              <a:t> defines a series of namespaces and XSD (XML Schema Definition)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A </a:t>
            </a:r>
            <a:r>
              <a:rPr lang="en-US" sz="3200" i="1" dirty="0" err="1"/>
              <a:t>pom.xml</a:t>
            </a:r>
            <a:r>
              <a:rPr lang="en-US" sz="3200" dirty="0"/>
              <a:t> does not contain all kinds of XML tags, but only the ones defined in the XSD schema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When the Maven command runs, it parses the content of the </a:t>
            </a:r>
            <a:r>
              <a:rPr lang="en-US" sz="3200" i="1" dirty="0" err="1"/>
              <a:t>pom.xml</a:t>
            </a:r>
            <a:r>
              <a:rPr lang="en-US" sz="3200" dirty="0"/>
              <a:t> file in current directory </a:t>
            </a:r>
          </a:p>
        </p:txBody>
      </p:sp>
    </p:spTree>
    <p:extLst>
      <p:ext uri="{BB962C8B-B14F-4D97-AF65-F5344CB8AC3E}">
        <p14:creationId xmlns:p14="http://schemas.microsoft.com/office/powerpoint/2010/main" val="1244735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519" y="1891528"/>
            <a:ext cx="5519351" cy="4723456"/>
          </a:xfrm>
        </p:spPr>
        <p:txBody>
          <a:bodyPr/>
          <a:lstStyle/>
          <a:p>
            <a:r>
              <a:rPr lang="en-US" dirty="0"/>
              <a:t>Can ask your IDE to create a </a:t>
            </a:r>
            <a:r>
              <a:rPr lang="en-US" i="1" dirty="0"/>
              <a:t>pom.xml</a:t>
            </a:r>
            <a:r>
              <a:rPr lang="en-US" dirty="0"/>
              <a:t> for you…</a:t>
            </a:r>
          </a:p>
          <a:p>
            <a:r>
              <a:rPr lang="en-US" dirty="0"/>
              <a:t>… or can just </a:t>
            </a:r>
            <a:r>
              <a:rPr lang="en-US" dirty="0" err="1"/>
              <a:t>copy&amp;paste&amp;</a:t>
            </a:r>
            <a:r>
              <a:rPr lang="en-US" i="1" dirty="0" err="1"/>
              <a:t>adapt</a:t>
            </a:r>
            <a:r>
              <a:rPr lang="en-US" dirty="0"/>
              <a:t> an existing one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768" y="1620714"/>
            <a:ext cx="6236043" cy="51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6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Module/Artifact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59" y="1825624"/>
            <a:ext cx="11761694" cy="3445623"/>
          </a:xfrm>
        </p:spPr>
        <p:txBody>
          <a:bodyPr/>
          <a:lstStyle/>
          <a:p>
            <a:r>
              <a:rPr lang="en-US" dirty="0"/>
              <a:t>Each module/artifact is uniquely identified by 3 tags</a:t>
            </a:r>
          </a:p>
          <a:p>
            <a:r>
              <a:rPr lang="en-US" b="1" dirty="0"/>
              <a:t>&lt;</a:t>
            </a:r>
            <a:r>
              <a:rPr lang="en-US" b="1" dirty="0" err="1"/>
              <a:t>groupId</a:t>
            </a:r>
            <a:r>
              <a:rPr lang="en-US" b="1" dirty="0"/>
              <a:t>&gt;</a:t>
            </a:r>
            <a:r>
              <a:rPr lang="en-US" dirty="0"/>
              <a:t>: a string id identifying a group of related artifacts  </a:t>
            </a:r>
          </a:p>
          <a:p>
            <a:r>
              <a:rPr lang="en-US" b="1" dirty="0"/>
              <a:t>&lt;</a:t>
            </a:r>
            <a:r>
              <a:rPr lang="en-US" b="1" dirty="0" err="1"/>
              <a:t>artifactId</a:t>
            </a:r>
            <a:r>
              <a:rPr lang="en-US" b="1" dirty="0"/>
              <a:t>&gt;</a:t>
            </a:r>
            <a:r>
              <a:rPr lang="en-US" dirty="0"/>
              <a:t>: an id that is unique within a group</a:t>
            </a:r>
          </a:p>
          <a:p>
            <a:r>
              <a:rPr lang="en-US" b="1" dirty="0"/>
              <a:t>&lt;version&gt;</a:t>
            </a:r>
            <a:r>
              <a:rPr lang="en-US" dirty="0"/>
              <a:t>: the version of the module/artifact, usually in the </a:t>
            </a:r>
            <a:r>
              <a:rPr lang="en-US" dirty="0" err="1"/>
              <a:t>M.m.p</a:t>
            </a:r>
            <a:r>
              <a:rPr lang="en-US" dirty="0"/>
              <a:t> numeric format, </a:t>
            </a:r>
            <a:r>
              <a:rPr lang="en-US" dirty="0" err="1"/>
              <a:t>ie</a:t>
            </a:r>
            <a:r>
              <a:rPr lang="en-US" dirty="0"/>
              <a:t>, Major-Minor-Patch version</a:t>
            </a:r>
          </a:p>
          <a:p>
            <a:pPr lvl="1"/>
            <a:r>
              <a:rPr lang="en-US" dirty="0"/>
              <a:t>Usually ending with SNAPSHOT if under development, and not published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80729" y="5406183"/>
            <a:ext cx="48556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&lt;</a:t>
            </a:r>
            <a:r>
              <a:rPr lang="en-US" sz="2400" b="1" dirty="0" err="1">
                <a:solidFill>
                  <a:schemeClr val="tx2"/>
                </a:solidFill>
              </a:rPr>
              <a:t>groupId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r>
              <a:rPr lang="en-US" sz="2400" dirty="0" err="1">
                <a:solidFill>
                  <a:schemeClr val="tx2"/>
                </a:solidFill>
              </a:rPr>
              <a:t>org.tsdes</a:t>
            </a:r>
            <a:r>
              <a:rPr lang="en-US" sz="2400" dirty="0">
                <a:solidFill>
                  <a:schemeClr val="tx2"/>
                </a:solidFill>
              </a:rPr>
              <a:t>&lt;/</a:t>
            </a:r>
            <a:r>
              <a:rPr lang="en-US" sz="2400" b="1" dirty="0" err="1">
                <a:solidFill>
                  <a:schemeClr val="tx2"/>
                </a:solidFill>
              </a:rPr>
              <a:t>groupId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&lt;</a:t>
            </a:r>
            <a:r>
              <a:rPr lang="en-US" sz="2400" b="1" dirty="0" err="1">
                <a:solidFill>
                  <a:schemeClr val="tx2"/>
                </a:solidFill>
              </a:rPr>
              <a:t>artifactId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r>
              <a:rPr lang="en-US" sz="2400" dirty="0" err="1">
                <a:solidFill>
                  <a:schemeClr val="tx2"/>
                </a:solidFill>
              </a:rPr>
              <a:t>tsdes</a:t>
            </a:r>
            <a:r>
              <a:rPr lang="en-US" sz="2400" dirty="0">
                <a:solidFill>
                  <a:schemeClr val="tx2"/>
                </a:solidFill>
              </a:rPr>
              <a:t>&lt;/</a:t>
            </a:r>
            <a:r>
              <a:rPr lang="en-US" sz="2400" b="1" dirty="0" err="1">
                <a:solidFill>
                  <a:schemeClr val="tx2"/>
                </a:solidFill>
              </a:rPr>
              <a:t>artifactId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br>
              <a:rPr lang="en-US" sz="2400" dirty="0">
                <a:solidFill>
                  <a:schemeClr val="tx2"/>
                </a:solidFill>
              </a:rPr>
            </a:br>
            <a:r>
              <a:rPr lang="en-US" sz="2400" dirty="0">
                <a:solidFill>
                  <a:schemeClr val="tx2"/>
                </a:solidFill>
              </a:rPr>
              <a:t>&lt;</a:t>
            </a:r>
            <a:r>
              <a:rPr lang="en-US" sz="2400" b="1" dirty="0">
                <a:solidFill>
                  <a:schemeClr val="tx2"/>
                </a:solidFill>
              </a:rPr>
              <a:t>version</a:t>
            </a:r>
            <a:r>
              <a:rPr lang="en-US" sz="2400" dirty="0">
                <a:solidFill>
                  <a:schemeClr val="tx2"/>
                </a:solidFill>
              </a:rPr>
              <a:t>&gt;0.0.1-SNAPSHOT&lt;/</a:t>
            </a:r>
            <a:r>
              <a:rPr lang="en-US" sz="2400" b="1" dirty="0">
                <a:solidFill>
                  <a:schemeClr val="tx2"/>
                </a:solidFill>
              </a:rPr>
              <a:t>version</a:t>
            </a:r>
            <a:r>
              <a:rPr lang="en-US" sz="2400" dirty="0">
                <a:solidFill>
                  <a:schemeClr val="tx2"/>
                </a:solidFill>
              </a:rPr>
              <a:t>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2563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Packaging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871" y="1825624"/>
            <a:ext cx="11609294" cy="4781121"/>
          </a:xfrm>
        </p:spPr>
        <p:txBody>
          <a:bodyPr/>
          <a:lstStyle/>
          <a:p>
            <a:r>
              <a:rPr lang="en-US" b="1" dirty="0"/>
              <a:t>&lt;packaging&gt;</a:t>
            </a:r>
            <a:r>
              <a:rPr lang="en-US" dirty="0"/>
              <a:t>: having value either </a:t>
            </a:r>
            <a:r>
              <a:rPr lang="en-US" b="1" dirty="0" err="1"/>
              <a:t>pom</a:t>
            </a:r>
            <a:r>
              <a:rPr lang="en-US" dirty="0"/>
              <a:t>, </a:t>
            </a:r>
            <a:r>
              <a:rPr lang="en-US" b="1" dirty="0"/>
              <a:t>war</a:t>
            </a:r>
            <a:r>
              <a:rPr lang="en-US" dirty="0"/>
              <a:t> or </a:t>
            </a:r>
            <a:r>
              <a:rPr lang="en-US" b="1" dirty="0"/>
              <a:t>jar</a:t>
            </a:r>
          </a:p>
          <a:p>
            <a:r>
              <a:rPr lang="en-US" b="1" dirty="0" err="1"/>
              <a:t>pom</a:t>
            </a:r>
            <a:r>
              <a:rPr lang="en-US" dirty="0"/>
              <a:t>: this module is responsible to build other modules, specified in </a:t>
            </a:r>
            <a:r>
              <a:rPr lang="en-US" b="1" dirty="0"/>
              <a:t>&lt;modules&gt;</a:t>
            </a:r>
            <a:r>
              <a:rPr lang="en-US" dirty="0"/>
              <a:t> tag</a:t>
            </a:r>
          </a:p>
          <a:p>
            <a:pPr lvl="1"/>
            <a:r>
              <a:rPr lang="en-US" dirty="0"/>
              <a:t>Useful to share settings that are common among different sub-modules</a:t>
            </a:r>
          </a:p>
          <a:p>
            <a:r>
              <a:rPr lang="en-US" b="1" dirty="0"/>
              <a:t>war</a:t>
            </a:r>
            <a:r>
              <a:rPr lang="en-US" dirty="0"/>
              <a:t>: module creates a WAR (</a:t>
            </a:r>
            <a:r>
              <a:rPr lang="en-US" b="1" dirty="0"/>
              <a:t>W</a:t>
            </a:r>
            <a:r>
              <a:rPr lang="en-US" dirty="0"/>
              <a:t>eb application </a:t>
            </a:r>
            <a:r>
              <a:rPr lang="en-US" b="1" dirty="0" err="1"/>
              <a:t>AR</a:t>
            </a:r>
            <a:r>
              <a:rPr lang="en-US" dirty="0" err="1"/>
              <a:t>chive</a:t>
            </a:r>
            <a:r>
              <a:rPr lang="en-US" dirty="0"/>
              <a:t>) file</a:t>
            </a:r>
          </a:p>
          <a:p>
            <a:pPr lvl="1"/>
            <a:r>
              <a:rPr lang="en-US" dirty="0"/>
              <a:t>These are the files deployed on EE containers like </a:t>
            </a:r>
            <a:r>
              <a:rPr lang="en-US" dirty="0" err="1"/>
              <a:t>Wildfly</a:t>
            </a:r>
            <a:endParaRPr lang="en-US" dirty="0"/>
          </a:p>
          <a:p>
            <a:r>
              <a:rPr lang="en-US" b="1" dirty="0"/>
              <a:t>jar</a:t>
            </a:r>
            <a:r>
              <a:rPr lang="en-US" dirty="0"/>
              <a:t>: module creates a JAR (</a:t>
            </a:r>
            <a:r>
              <a:rPr lang="en-US" b="1" dirty="0"/>
              <a:t>J</a:t>
            </a:r>
            <a:r>
              <a:rPr lang="en-US" dirty="0"/>
              <a:t>ava </a:t>
            </a:r>
            <a:r>
              <a:rPr lang="en-US" b="1" dirty="0" err="1"/>
              <a:t>AR</a:t>
            </a:r>
            <a:r>
              <a:rPr lang="en-US" dirty="0" err="1"/>
              <a:t>chive</a:t>
            </a:r>
            <a:r>
              <a:rPr lang="en-US" dirty="0"/>
              <a:t>) file</a:t>
            </a:r>
          </a:p>
          <a:p>
            <a:pPr lvl="1"/>
            <a:r>
              <a:rPr lang="en-US" dirty="0"/>
              <a:t>A single file containing your compiled code</a:t>
            </a:r>
          </a:p>
          <a:p>
            <a:pPr lvl="1"/>
            <a:r>
              <a:rPr lang="en-US" dirty="0"/>
              <a:t>Technically, it is a zipped file, so can use “</a:t>
            </a:r>
            <a:r>
              <a:rPr lang="en-US" i="1" dirty="0"/>
              <a:t>unzip</a:t>
            </a:r>
            <a:r>
              <a:rPr lang="en-US" dirty="0"/>
              <a:t>” to open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553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Maven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416" y="1825624"/>
            <a:ext cx="11574162" cy="4888213"/>
          </a:xfrm>
        </p:spPr>
        <p:txBody>
          <a:bodyPr/>
          <a:lstStyle/>
          <a:p>
            <a:r>
              <a:rPr lang="en-US" dirty="0"/>
              <a:t>You can run Maven from an IDE, but </a:t>
            </a:r>
            <a:r>
              <a:rPr lang="en-US" b="1" dirty="0"/>
              <a:t>BEST</a:t>
            </a:r>
            <a:r>
              <a:rPr lang="en-US" dirty="0"/>
              <a:t> to learn to use it from command line</a:t>
            </a:r>
          </a:p>
          <a:p>
            <a:r>
              <a:rPr lang="en-US" dirty="0"/>
              <a:t>Need to download recent version</a:t>
            </a:r>
          </a:p>
          <a:p>
            <a:r>
              <a:rPr lang="en-US" dirty="0"/>
              <a:t>As developers, there are many tasks that are simplified on the command line, or tools with no GUI</a:t>
            </a:r>
          </a:p>
          <a:p>
            <a:r>
              <a:rPr lang="en-US" dirty="0"/>
              <a:t>We will go back on this point when dealing for example with self-executable jar files and </a:t>
            </a:r>
            <a:r>
              <a:rPr lang="en-US" i="1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1090191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7789" y="82049"/>
            <a:ext cx="8319247" cy="2306864"/>
          </a:xfrm>
          <a:prstGeom prst="rect">
            <a:avLst/>
          </a:prstGeom>
        </p:spPr>
      </p:pic>
      <p:sp>
        <p:nvSpPr>
          <p:cNvPr id="6" name="Shape 154"/>
          <p:cNvSpPr>
            <a:spLocks noGrp="1"/>
          </p:cNvSpPr>
          <p:nvPr>
            <p:ph type="body" idx="1"/>
          </p:nvPr>
        </p:nvSpPr>
        <p:spPr>
          <a:xfrm>
            <a:off x="466165" y="2457450"/>
            <a:ext cx="11483788" cy="42291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/>
              <a:t>Make sure you can run Maven from a terminal / console / command line</a:t>
            </a:r>
          </a:p>
          <a:p>
            <a:r>
              <a:rPr lang="en-US" sz="3600" dirty="0"/>
              <a:t>On Windows, you might want to try out </a:t>
            </a:r>
            <a:r>
              <a:rPr lang="en-US" sz="3600" i="1" dirty="0" err="1"/>
              <a:t>GitBash</a:t>
            </a:r>
            <a:endParaRPr lang="en-US" sz="3600" i="1" dirty="0"/>
          </a:p>
          <a:p>
            <a:r>
              <a:rPr lang="en-US" sz="3600" dirty="0"/>
              <a:t>You need to configure the </a:t>
            </a:r>
            <a:r>
              <a:rPr lang="en-US" sz="3600" b="1" dirty="0"/>
              <a:t>PATH</a:t>
            </a:r>
            <a:r>
              <a:rPr lang="en-US" sz="3600" dirty="0"/>
              <a:t> environment variable to be able to use Maven from command line</a:t>
            </a:r>
          </a:p>
          <a:p>
            <a:r>
              <a:rPr lang="en-US" sz="3600" dirty="0"/>
              <a:t>If everything is configured, run “</a:t>
            </a:r>
            <a:r>
              <a:rPr lang="en-US" sz="3600" i="1" dirty="0" err="1"/>
              <a:t>mvn</a:t>
            </a:r>
            <a:r>
              <a:rPr lang="en-US" sz="3600" i="1" dirty="0"/>
              <a:t> -version</a:t>
            </a:r>
            <a:r>
              <a:rPr lang="en-US" sz="36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285401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405" y="3799494"/>
            <a:ext cx="11055179" cy="2543175"/>
          </a:xfrm>
        </p:spPr>
        <p:txBody>
          <a:bodyPr>
            <a:normAutofit/>
          </a:bodyPr>
          <a:lstStyle/>
          <a:p>
            <a:r>
              <a:rPr lang="en-US" sz="3600" dirty="0"/>
              <a:t>On Mac, need to edit the “</a:t>
            </a:r>
            <a:r>
              <a:rPr lang="en-US" sz="3600" i="1" dirty="0"/>
              <a:t>.profile</a:t>
            </a:r>
            <a:r>
              <a:rPr lang="en-US" sz="3600" dirty="0"/>
              <a:t>” file under your home directory</a:t>
            </a:r>
          </a:p>
          <a:p>
            <a:r>
              <a:rPr lang="en-US" sz="3600" dirty="0"/>
              <a:t>Of course, actual paths depend on where you install the </a:t>
            </a:r>
            <a:r>
              <a:rPr lang="en-US" sz="3600" i="1" dirty="0"/>
              <a:t>JDK</a:t>
            </a:r>
            <a:r>
              <a:rPr lang="en-US" sz="3600" dirty="0"/>
              <a:t> and </a:t>
            </a:r>
            <a:r>
              <a:rPr lang="en-US" sz="3600" i="1" dirty="0"/>
              <a:t>Maven</a:t>
            </a:r>
            <a:r>
              <a:rPr lang="is-IS" sz="3600" dirty="0"/>
              <a:t>…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9738" y="164306"/>
            <a:ext cx="8678250" cy="31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5782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454" y="1825625"/>
            <a:ext cx="11460892" cy="4351338"/>
          </a:xfrm>
        </p:spPr>
        <p:txBody>
          <a:bodyPr/>
          <a:lstStyle/>
          <a:p>
            <a:r>
              <a:rPr lang="en-US" dirty="0"/>
              <a:t>Learn about developing </a:t>
            </a:r>
            <a:r>
              <a:rPr lang="en-US" i="1" dirty="0"/>
              <a:t>enterprise</a:t>
            </a:r>
            <a:r>
              <a:rPr lang="en-US" dirty="0"/>
              <a:t> applications, with a focus on how to </a:t>
            </a:r>
            <a:r>
              <a:rPr lang="en-US" b="1" dirty="0"/>
              <a:t>test</a:t>
            </a:r>
            <a:r>
              <a:rPr lang="en-US" dirty="0"/>
              <a:t> and </a:t>
            </a:r>
            <a:r>
              <a:rPr lang="en-US" b="1" dirty="0"/>
              <a:t>secure</a:t>
            </a:r>
            <a:r>
              <a:rPr lang="en-US" dirty="0"/>
              <a:t> them</a:t>
            </a:r>
          </a:p>
          <a:p>
            <a:r>
              <a:rPr lang="en-US" dirty="0"/>
              <a:t>Access to databases</a:t>
            </a:r>
          </a:p>
          <a:p>
            <a:r>
              <a:rPr lang="en-US" dirty="0"/>
              <a:t>Business logic with enhanced beans</a:t>
            </a:r>
          </a:p>
          <a:p>
            <a:r>
              <a:rPr lang="en-US" i="1" dirty="0"/>
              <a:t>Server-side</a:t>
            </a:r>
            <a:r>
              <a:rPr lang="en-US" dirty="0"/>
              <a:t> rendering with HTML templates</a:t>
            </a:r>
          </a:p>
          <a:p>
            <a:r>
              <a:rPr lang="en-US" b="1" dirty="0"/>
              <a:t>Not only studying theory, but being able to build and deploy a full application</a:t>
            </a:r>
          </a:p>
        </p:txBody>
      </p:sp>
    </p:spTree>
    <p:extLst>
      <p:ext uri="{BB962C8B-B14F-4D97-AF65-F5344CB8AC3E}">
        <p14:creationId xmlns:p14="http://schemas.microsoft.com/office/powerpoint/2010/main" val="405335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646" y="5396017"/>
            <a:ext cx="10856257" cy="11392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In Windows, setup environment variables for </a:t>
            </a:r>
            <a:r>
              <a:rPr lang="en-US" sz="3600" b="1" dirty="0"/>
              <a:t>MAVEN_HOME</a:t>
            </a:r>
            <a:r>
              <a:rPr lang="en-US" sz="3600" dirty="0"/>
              <a:t> and </a:t>
            </a:r>
            <a:r>
              <a:rPr lang="en-US" sz="3600" b="1" dirty="0"/>
              <a:t>JAVA_HOME</a:t>
            </a:r>
            <a:r>
              <a:rPr lang="en-US" sz="3600" dirty="0"/>
              <a:t>, and then update </a:t>
            </a:r>
            <a:r>
              <a:rPr lang="en-US" sz="3600" b="1" dirty="0"/>
              <a:t>PATH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822" y="162826"/>
            <a:ext cx="8396590" cy="483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3279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Setting PATH variable</a:t>
            </a:r>
            <a:endParaRPr lang="en-US" sz="6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497" y="1825625"/>
            <a:ext cx="11754293" cy="48516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When you run a command, the OS checks content of </a:t>
            </a:r>
            <a:r>
              <a:rPr lang="en-US" i="1" dirty="0" smtClean="0"/>
              <a:t>PATH</a:t>
            </a:r>
            <a:r>
              <a:rPr lang="en-US" dirty="0" smtClean="0"/>
              <a:t> variable to get list of all folders that contain executables</a:t>
            </a:r>
          </a:p>
          <a:p>
            <a:r>
              <a:rPr lang="en-US" dirty="0" smtClean="0"/>
              <a:t>From Bash terminal, run “</a:t>
            </a:r>
            <a:r>
              <a:rPr lang="en-US" i="1" dirty="0" smtClean="0"/>
              <a:t>echo $PATH</a:t>
            </a:r>
            <a:r>
              <a:rPr lang="en-US" dirty="0" smtClean="0"/>
              <a:t>” to see its content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“</a:t>
            </a:r>
            <a:r>
              <a:rPr lang="en-US" i="1" dirty="0" smtClean="0"/>
              <a:t>echo</a:t>
            </a:r>
            <a:r>
              <a:rPr lang="en-US" dirty="0" smtClean="0"/>
              <a:t>” is printing a string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“$” resolve the value of a variable, </a:t>
            </a:r>
            <a:r>
              <a:rPr lang="en-US" dirty="0" err="1" smtClean="0"/>
              <a:t>eg</a:t>
            </a:r>
            <a:r>
              <a:rPr lang="en-US" dirty="0" smtClean="0"/>
              <a:t> the environment ones</a:t>
            </a:r>
          </a:p>
          <a:p>
            <a:r>
              <a:rPr lang="en-US" dirty="0" smtClean="0"/>
              <a:t>The folder location of “</a:t>
            </a:r>
            <a:r>
              <a:rPr lang="en-US" i="1" dirty="0" err="1" smtClean="0"/>
              <a:t>mvn</a:t>
            </a:r>
            <a:r>
              <a:rPr lang="en-US" dirty="0" smtClean="0"/>
              <a:t>” executable needs to be added on </a:t>
            </a:r>
            <a:r>
              <a:rPr lang="en-US" i="1" dirty="0" smtClean="0"/>
              <a:t>PATH</a:t>
            </a:r>
          </a:p>
          <a:p>
            <a:r>
              <a:rPr lang="en-US" dirty="0" smtClean="0"/>
              <a:t>If you declare a “</a:t>
            </a:r>
            <a:r>
              <a:rPr lang="en-US" i="1" dirty="0" smtClean="0"/>
              <a:t>MVN_HOME</a:t>
            </a:r>
            <a:r>
              <a:rPr lang="en-US" dirty="0" smtClean="0"/>
              <a:t>” variable for location of Maven, then </a:t>
            </a:r>
            <a:r>
              <a:rPr lang="en-US" i="1" dirty="0" smtClean="0"/>
              <a:t>PATH</a:t>
            </a:r>
            <a:r>
              <a:rPr lang="en-US" dirty="0" smtClean="0"/>
              <a:t> should use such variable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Linux/Mac: “</a:t>
            </a:r>
            <a:r>
              <a:rPr lang="en-US" i="1" dirty="0" smtClean="0"/>
              <a:t>export PATH=$MAVEN_HOME/bin:$PATH</a:t>
            </a:r>
            <a:r>
              <a:rPr lang="en-US" dirty="0" smtClean="0"/>
              <a:t>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Windows: add “</a:t>
            </a:r>
            <a:r>
              <a:rPr lang="en-US" i="1" dirty="0" smtClean="0"/>
              <a:t>%MAVEN_HOME%\bin</a:t>
            </a:r>
            <a:r>
              <a:rPr lang="en-US" dirty="0" smtClean="0"/>
              <a:t>” to entries of </a:t>
            </a:r>
            <a:r>
              <a:rPr lang="en-US" i="1" dirty="0" smtClean="0"/>
              <a:t>PATH</a:t>
            </a:r>
          </a:p>
          <a:p>
            <a:pPr lvl="2"/>
            <a:r>
              <a:rPr lang="en-US" dirty="0" smtClean="0"/>
              <a:t>In Windows, variables are resolved inside two %, and not with 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2467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Mvn</a:t>
            </a:r>
            <a:r>
              <a:rPr lang="en-US" dirty="0"/>
              <a:t> Clean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514" y="1825625"/>
            <a:ext cx="7272557" cy="4723456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i="1" dirty="0" err="1"/>
              <a:t>mvn</a:t>
            </a:r>
            <a:r>
              <a:rPr lang="en-US" i="1" dirty="0"/>
              <a:t> clean</a:t>
            </a:r>
            <a:r>
              <a:rPr lang="en-US" dirty="0"/>
              <a:t>”</a:t>
            </a:r>
          </a:p>
          <a:p>
            <a:r>
              <a:rPr lang="en-US" dirty="0"/>
              <a:t>Used to “</a:t>
            </a:r>
            <a:r>
              <a:rPr lang="en-US" i="1" dirty="0"/>
              <a:t>clean</a:t>
            </a:r>
            <a:r>
              <a:rPr lang="en-US" dirty="0"/>
              <a:t>” your project, </a:t>
            </a:r>
            <a:r>
              <a:rPr lang="en-US" dirty="0" err="1"/>
              <a:t>ie</a:t>
            </a:r>
            <a:r>
              <a:rPr lang="en-US" dirty="0"/>
              <a:t> delete all generated files</a:t>
            </a:r>
          </a:p>
          <a:p>
            <a:r>
              <a:rPr lang="en-US" dirty="0"/>
              <a:t>When you build a project, a “</a:t>
            </a:r>
            <a:r>
              <a:rPr lang="en-US" i="1" dirty="0"/>
              <a:t>target</a:t>
            </a:r>
            <a:r>
              <a:rPr lang="en-US" dirty="0"/>
              <a:t>” folder is created, where all compiled files (</a:t>
            </a:r>
            <a:r>
              <a:rPr lang="en-US" i="1" dirty="0"/>
              <a:t>.class</a:t>
            </a:r>
            <a:r>
              <a:rPr lang="en-US" dirty="0"/>
              <a:t> files) and other built artifacts (</a:t>
            </a:r>
            <a:r>
              <a:rPr lang="en-US" dirty="0" err="1"/>
              <a:t>eg</a:t>
            </a:r>
            <a:r>
              <a:rPr lang="en-US" dirty="0"/>
              <a:t>, JAR and WAR files) are stored 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173" y="1389529"/>
            <a:ext cx="3890486" cy="52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07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Main Phases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247" y="1879412"/>
            <a:ext cx="5777753" cy="4781363"/>
          </a:xfrm>
        </p:spPr>
        <p:txBody>
          <a:bodyPr>
            <a:normAutofit fontScale="925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compile</a:t>
            </a:r>
          </a:p>
          <a:p>
            <a:pPr lvl="1"/>
            <a:r>
              <a:rPr lang="en-US" dirty="0"/>
              <a:t>compile all your </a:t>
            </a:r>
            <a:r>
              <a:rPr lang="en-US" i="1" dirty="0"/>
              <a:t>.java</a:t>
            </a:r>
            <a:r>
              <a:rPr lang="en-US" dirty="0"/>
              <a:t> files into </a:t>
            </a:r>
            <a:r>
              <a:rPr lang="en-US" i="1" dirty="0"/>
              <a:t>.class</a:t>
            </a:r>
            <a:r>
              <a:rPr lang="en-US" dirty="0"/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test</a:t>
            </a:r>
          </a:p>
          <a:p>
            <a:pPr lvl="1"/>
            <a:r>
              <a:rPr lang="en-US" dirty="0"/>
              <a:t>run all the </a:t>
            </a:r>
            <a:r>
              <a:rPr lang="en-US" i="1" dirty="0"/>
              <a:t>unit</a:t>
            </a:r>
            <a:r>
              <a:rPr lang="en-US" dirty="0"/>
              <a:t> tests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package</a:t>
            </a:r>
          </a:p>
          <a:p>
            <a:pPr lvl="1"/>
            <a:r>
              <a:rPr lang="en-US" dirty="0"/>
              <a:t>create a WAR/JAR file 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verify</a:t>
            </a:r>
          </a:p>
          <a:p>
            <a:pPr lvl="1"/>
            <a:r>
              <a:rPr lang="en-US" dirty="0"/>
              <a:t>run all the </a:t>
            </a:r>
            <a:r>
              <a:rPr lang="en-US" i="1" dirty="0"/>
              <a:t>integration</a:t>
            </a:r>
            <a:r>
              <a:rPr lang="en-US" dirty="0"/>
              <a:t> tests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install</a:t>
            </a:r>
          </a:p>
          <a:p>
            <a:pPr lvl="1"/>
            <a:r>
              <a:rPr lang="en-US" dirty="0"/>
              <a:t>copy the packaged WAR/JAR into your local Maven repository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91416" y="1879412"/>
            <a:ext cx="52254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/>
              <a:t>When you run a phase like “</a:t>
            </a:r>
            <a:r>
              <a:rPr lang="en-US" sz="3600" b="1" dirty="0" err="1"/>
              <a:t>mvn</a:t>
            </a:r>
            <a:r>
              <a:rPr lang="en-US" sz="3600" b="1" dirty="0"/>
              <a:t> package</a:t>
            </a:r>
            <a:r>
              <a:rPr lang="en-US" sz="3600" dirty="0"/>
              <a:t>”, all the previous phases are executed as well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/>
              <a:t>Note: there are more phases, but these here are the most important ones </a:t>
            </a:r>
          </a:p>
        </p:txBody>
      </p:sp>
    </p:spTree>
    <p:extLst>
      <p:ext uri="{BB962C8B-B14F-4D97-AF65-F5344CB8AC3E}">
        <p14:creationId xmlns:p14="http://schemas.microsoft.com/office/powerpoint/2010/main" val="8175881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835" y="365125"/>
            <a:ext cx="11627224" cy="1325563"/>
          </a:xfrm>
        </p:spPr>
        <p:txBody>
          <a:bodyPr>
            <a:normAutofit/>
          </a:bodyPr>
          <a:lstStyle/>
          <a:p>
            <a:r>
              <a:rPr lang="en-US" dirty="0"/>
              <a:t>Convention </a:t>
            </a:r>
            <a:r>
              <a:rPr lang="en-US"/>
              <a:t>Over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835" y="1843554"/>
            <a:ext cx="7514655" cy="4763434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Maven</a:t>
            </a:r>
            <a:r>
              <a:rPr lang="en-US" dirty="0"/>
              <a:t> expect a clear structure of where to put your files</a:t>
            </a:r>
          </a:p>
          <a:p>
            <a:r>
              <a:rPr lang="en-US" b="1" dirty="0" err="1"/>
              <a:t>src</a:t>
            </a:r>
            <a:r>
              <a:rPr lang="en-US" b="1" dirty="0"/>
              <a:t>/main/java</a:t>
            </a:r>
            <a:r>
              <a:rPr lang="en-US" dirty="0"/>
              <a:t>: your Java source files</a:t>
            </a:r>
          </a:p>
          <a:p>
            <a:r>
              <a:rPr lang="en-US" b="1" dirty="0" err="1"/>
              <a:t>src</a:t>
            </a:r>
            <a:r>
              <a:rPr lang="en-US" b="1" dirty="0"/>
              <a:t>/main/resources</a:t>
            </a:r>
            <a:r>
              <a:rPr lang="en-US" dirty="0"/>
              <a:t>: files that will be added into the JAR/WAR file</a:t>
            </a:r>
          </a:p>
          <a:p>
            <a:r>
              <a:rPr lang="en-US" b="1" dirty="0" err="1"/>
              <a:t>src</a:t>
            </a:r>
            <a:r>
              <a:rPr lang="en-US" b="1" dirty="0"/>
              <a:t>/test/java</a:t>
            </a:r>
            <a:r>
              <a:rPr lang="en-US" dirty="0"/>
              <a:t>: sources of test classes</a:t>
            </a:r>
          </a:p>
          <a:p>
            <a:r>
              <a:rPr lang="en-US" b="1" dirty="0" err="1"/>
              <a:t>src</a:t>
            </a:r>
            <a:r>
              <a:rPr lang="en-US" b="1" dirty="0"/>
              <a:t>/test/resources</a:t>
            </a:r>
            <a:r>
              <a:rPr lang="en-US" dirty="0"/>
              <a:t>: resources for tests</a:t>
            </a:r>
          </a:p>
          <a:p>
            <a:r>
              <a:rPr lang="en-US" dirty="0"/>
              <a:t>You can change these defaults, but not recommended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491" y="1690688"/>
            <a:ext cx="4193249" cy="336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40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Maven from 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635" y="1825624"/>
            <a:ext cx="11824706" cy="4855262"/>
          </a:xfrm>
        </p:spPr>
        <p:txBody>
          <a:bodyPr/>
          <a:lstStyle/>
          <a:p>
            <a:r>
              <a:rPr lang="en-US" dirty="0"/>
              <a:t>When you open a </a:t>
            </a:r>
            <a:r>
              <a:rPr lang="en-US" i="1" dirty="0"/>
              <a:t>Maven</a:t>
            </a:r>
            <a:r>
              <a:rPr lang="en-US" dirty="0"/>
              <a:t> project from an IDE, usually IDEs will automatically configure it for you</a:t>
            </a:r>
          </a:p>
          <a:p>
            <a:r>
              <a:rPr lang="en-US" dirty="0"/>
              <a:t>Need to make sure </a:t>
            </a:r>
            <a:r>
              <a:rPr lang="en-US" i="1" dirty="0"/>
              <a:t>Maven</a:t>
            </a:r>
            <a:r>
              <a:rPr lang="en-US" dirty="0"/>
              <a:t> support is activated</a:t>
            </a:r>
          </a:p>
          <a:p>
            <a:pPr lvl="1"/>
            <a:r>
              <a:rPr lang="en-US" dirty="0"/>
              <a:t>right-click on Project and choose </a:t>
            </a:r>
            <a:r>
              <a:rPr lang="en-US" i="1" dirty="0"/>
              <a:t>Maven</a:t>
            </a:r>
            <a:r>
              <a:rPr lang="en-US" dirty="0"/>
              <a:t> from “</a:t>
            </a:r>
            <a:r>
              <a:rPr lang="en-US" i="1" dirty="0"/>
              <a:t>Add Framework Support…</a:t>
            </a:r>
            <a:r>
              <a:rPr lang="en-US" dirty="0"/>
              <a:t>”</a:t>
            </a:r>
          </a:p>
          <a:p>
            <a:r>
              <a:rPr lang="en-US" dirty="0"/>
              <a:t>Example: if you add </a:t>
            </a:r>
            <a:r>
              <a:rPr lang="en-US" b="1" dirty="0" err="1"/>
              <a:t>src</a:t>
            </a:r>
            <a:r>
              <a:rPr lang="en-US" b="1" dirty="0"/>
              <a:t>/test/java</a:t>
            </a:r>
            <a:r>
              <a:rPr lang="en-US" dirty="0"/>
              <a:t> after a project was opened, the IDE might not know it is a test folder</a:t>
            </a:r>
          </a:p>
          <a:p>
            <a:pPr lvl="1"/>
            <a:r>
              <a:rPr lang="en-US" dirty="0"/>
              <a:t>should activate automated updates of </a:t>
            </a:r>
            <a:r>
              <a:rPr lang="en-US" i="1" dirty="0"/>
              <a:t>Maven</a:t>
            </a:r>
            <a:r>
              <a:rPr lang="en-US" dirty="0"/>
              <a:t>, usually asked first time you open a project with a </a:t>
            </a:r>
            <a:r>
              <a:rPr lang="en-US" i="1" dirty="0"/>
              <a:t>pom.xml</a:t>
            </a:r>
            <a:r>
              <a:rPr lang="en-US" dirty="0"/>
              <a:t>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30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08" y="290985"/>
            <a:ext cx="7259595" cy="1325563"/>
          </a:xfrm>
        </p:spPr>
        <p:txBody>
          <a:bodyPr/>
          <a:lstStyle/>
          <a:p>
            <a:r>
              <a:rPr lang="en-US" dirty="0"/>
              <a:t>If IDE Misconfigured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129" y="1825624"/>
            <a:ext cx="7150444" cy="4871738"/>
          </a:xfrm>
        </p:spPr>
        <p:txBody>
          <a:bodyPr/>
          <a:lstStyle/>
          <a:p>
            <a:r>
              <a:rPr lang="en-US" dirty="0"/>
              <a:t>If IDE does not automatically pick up changes, you can force a Maven </a:t>
            </a:r>
            <a:r>
              <a:rPr lang="en-US" i="1" dirty="0"/>
              <a:t>reimport</a:t>
            </a:r>
          </a:p>
          <a:p>
            <a:r>
              <a:rPr lang="en-US" b="1" dirty="0"/>
              <a:t>DO NOT </a:t>
            </a:r>
            <a:r>
              <a:rPr lang="en-US" dirty="0"/>
              <a:t>mark folders manually, </a:t>
            </a:r>
            <a:r>
              <a:rPr lang="en-US" dirty="0" err="1"/>
              <a:t>eg</a:t>
            </a:r>
            <a:r>
              <a:rPr lang="en-US" dirty="0"/>
              <a:t> using “</a:t>
            </a:r>
            <a:r>
              <a:rPr lang="en-US" i="1" dirty="0"/>
              <a:t>Mark Directory as</a:t>
            </a:r>
            <a:r>
              <a:rPr lang="en-US" dirty="0"/>
              <a:t>” in IntelliJ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498" y="0"/>
            <a:ext cx="3883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362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Third-Party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039" y="1825625"/>
            <a:ext cx="11592090" cy="4351338"/>
          </a:xfrm>
        </p:spPr>
        <p:txBody>
          <a:bodyPr/>
          <a:lstStyle/>
          <a:p>
            <a:r>
              <a:rPr lang="en-US" dirty="0"/>
              <a:t>One of the main benefits of </a:t>
            </a:r>
            <a:r>
              <a:rPr lang="en-US" i="1" dirty="0"/>
              <a:t>Maven</a:t>
            </a:r>
            <a:r>
              <a:rPr lang="en-US" dirty="0"/>
              <a:t> is to automatically download dependencies</a:t>
            </a:r>
          </a:p>
          <a:p>
            <a:r>
              <a:rPr lang="en-US" dirty="0"/>
              <a:t>Added on </a:t>
            </a:r>
            <a:r>
              <a:rPr lang="en-US" i="1" dirty="0" err="1"/>
              <a:t>pom.xml</a:t>
            </a:r>
            <a:r>
              <a:rPr lang="en-US" dirty="0"/>
              <a:t> files</a:t>
            </a:r>
          </a:p>
          <a:p>
            <a:r>
              <a:rPr lang="en-US" i="1" dirty="0"/>
              <a:t>Maven</a:t>
            </a:r>
            <a:r>
              <a:rPr lang="en-US" dirty="0"/>
              <a:t> will check if such dependency jar is in your “~/.m2” folder</a:t>
            </a:r>
          </a:p>
          <a:p>
            <a:pPr lvl="1"/>
            <a:r>
              <a:rPr lang="en-US" dirty="0"/>
              <a:t>“~” is home folder of your user account</a:t>
            </a:r>
          </a:p>
          <a:p>
            <a:r>
              <a:rPr lang="en-US" dirty="0"/>
              <a:t>If not, it will be downloaded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796567" y="4372510"/>
            <a:ext cx="41085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&lt;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/>
              <a:t>version</a:t>
            </a:r>
            <a:r>
              <a:rPr lang="en-US" sz="2400" dirty="0"/>
              <a:t>&gt;4.12&lt;/</a:t>
            </a:r>
            <a:r>
              <a:rPr lang="en-US" sz="2400" b="1" dirty="0"/>
              <a:t>version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/>
              <a:t>scope</a:t>
            </a:r>
            <a:r>
              <a:rPr lang="en-US" sz="2400" dirty="0"/>
              <a:t>&gt;test&lt;/</a:t>
            </a:r>
            <a:r>
              <a:rPr lang="en-US" sz="2400" b="1" dirty="0"/>
              <a:t>scope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&lt;/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48403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976" y="4840939"/>
            <a:ext cx="11725836" cy="180190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With passing of years, it can grow large (</a:t>
            </a:r>
            <a:r>
              <a:rPr lang="en-US" dirty="0" err="1"/>
              <a:t>eg</a:t>
            </a:r>
            <a:r>
              <a:rPr lang="en-US" dirty="0"/>
              <a:t> 14 GB in my case)</a:t>
            </a:r>
          </a:p>
          <a:p>
            <a:r>
              <a:rPr lang="en-US" dirty="0"/>
              <a:t>“.” in front of a folder/file makes it “hidden” in Mac/Linux</a:t>
            </a:r>
          </a:p>
          <a:p>
            <a:r>
              <a:rPr lang="en-US" dirty="0"/>
              <a:t>The “2” just refers to old </a:t>
            </a:r>
            <a:r>
              <a:rPr lang="en-US" i="1" dirty="0"/>
              <a:t>Maven</a:t>
            </a:r>
            <a:r>
              <a:rPr lang="en-US" dirty="0"/>
              <a:t> 2.x version (3.x is backward compatible, but 1.x was not)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5411" y="242211"/>
            <a:ext cx="6289060" cy="4325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75" y="304964"/>
            <a:ext cx="3410536" cy="365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19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906" y="365125"/>
            <a:ext cx="1165411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Main Dependency Scopes </a:t>
            </a:r>
            <a:r>
              <a:rPr lang="en-US" b="1" dirty="0"/>
              <a:t>&lt;scope&gt;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032" y="1825625"/>
            <a:ext cx="10867768" cy="463284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compile</a:t>
            </a:r>
            <a:r>
              <a:rPr lang="en-US" dirty="0"/>
              <a:t>: default one</a:t>
            </a:r>
          </a:p>
          <a:p>
            <a:r>
              <a:rPr lang="en-US" b="1" dirty="0"/>
              <a:t>provided</a:t>
            </a:r>
            <a:r>
              <a:rPr lang="en-US" dirty="0"/>
              <a:t>: needed at compilation, but will not be included in generated JAR/WAR files. Expected to be provided by the runtime (</a:t>
            </a:r>
            <a:r>
              <a:rPr lang="en-US" dirty="0" err="1"/>
              <a:t>eg</a:t>
            </a:r>
            <a:r>
              <a:rPr lang="en-US" dirty="0"/>
              <a:t>, a JEE container)</a:t>
            </a:r>
          </a:p>
          <a:p>
            <a:r>
              <a:rPr lang="en-US" b="1" dirty="0"/>
              <a:t>test</a:t>
            </a:r>
            <a:r>
              <a:rPr lang="en-US" dirty="0"/>
              <a:t>: needed only for testing, not in the generated JAR/WAR files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JUnit library to run test cases</a:t>
            </a:r>
          </a:p>
          <a:p>
            <a:r>
              <a:rPr lang="en-US" b="1" dirty="0"/>
              <a:t>import</a:t>
            </a:r>
            <a:r>
              <a:rPr lang="en-US" dirty="0"/>
              <a:t>: used for POM dependencies, imported and embedded from the </a:t>
            </a:r>
            <a:r>
              <a:rPr lang="en-US" i="1" dirty="0" err="1"/>
              <a:t>pom.xml</a:t>
            </a:r>
            <a:r>
              <a:rPr lang="en-US" dirty="0"/>
              <a:t> of the dependency</a:t>
            </a:r>
          </a:p>
          <a:p>
            <a:pPr lvl="1"/>
            <a:r>
              <a:rPr lang="en-US" dirty="0"/>
              <a:t>Used by libraries with many related dependencies, so you do not need to add each single of them manually</a:t>
            </a:r>
          </a:p>
        </p:txBody>
      </p:sp>
    </p:spTree>
    <p:extLst>
      <p:ext uri="{BB962C8B-B14F-4D97-AF65-F5344CB8AC3E}">
        <p14:creationId xmlns:p14="http://schemas.microsoft.com/office/powerpoint/2010/main" val="395780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50" y="365123"/>
            <a:ext cx="10515600" cy="1325563"/>
          </a:xfrm>
        </p:spPr>
        <p:txBody>
          <a:bodyPr/>
          <a:lstStyle/>
          <a:p>
            <a:r>
              <a:rPr lang="en-US" dirty="0"/>
              <a:t>Enterprise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373" y="1825625"/>
            <a:ext cx="11631827" cy="4855261"/>
          </a:xfrm>
        </p:spPr>
        <p:txBody>
          <a:bodyPr/>
          <a:lstStyle/>
          <a:p>
            <a:r>
              <a:rPr lang="en-US" b="1" dirty="0"/>
              <a:t>Large</a:t>
            </a:r>
            <a:r>
              <a:rPr lang="en-US" dirty="0"/>
              <a:t> business applications</a:t>
            </a:r>
          </a:p>
          <a:p>
            <a:pPr lvl="1"/>
            <a:r>
              <a:rPr lang="en-US" dirty="0"/>
              <a:t>Tens/hundreds of people (developers/managers/</a:t>
            </a:r>
            <a:r>
              <a:rPr lang="en-US" dirty="0" err="1"/>
              <a:t>etc</a:t>
            </a:r>
            <a:r>
              <a:rPr lang="en-US" dirty="0"/>
              <a:t>) involved</a:t>
            </a:r>
          </a:p>
          <a:p>
            <a:pPr lvl="1"/>
            <a:r>
              <a:rPr lang="en-US" dirty="0"/>
              <a:t>Many (different) processes running on many servers</a:t>
            </a:r>
          </a:p>
          <a:p>
            <a:pPr lvl="1"/>
            <a:r>
              <a:rPr lang="en-US" dirty="0"/>
              <a:t>Think about Google, Amazon, Facebook, Netflix, etc. </a:t>
            </a:r>
          </a:p>
          <a:p>
            <a:r>
              <a:rPr lang="en-US" dirty="0"/>
              <a:t>A </a:t>
            </a:r>
            <a:r>
              <a:rPr lang="en-US" i="1" dirty="0"/>
              <a:t>web application</a:t>
            </a:r>
            <a:r>
              <a:rPr lang="en-US" dirty="0"/>
              <a:t> is usually just the “</a:t>
            </a:r>
            <a:r>
              <a:rPr lang="en-US" i="1" dirty="0"/>
              <a:t>frontend</a:t>
            </a:r>
            <a:r>
              <a:rPr lang="en-US" dirty="0"/>
              <a:t>”, or a not so large application</a:t>
            </a:r>
          </a:p>
          <a:p>
            <a:r>
              <a:rPr lang="en-US" i="1" dirty="0"/>
              <a:t>Backend</a:t>
            </a:r>
            <a:r>
              <a:rPr lang="en-US" dirty="0"/>
              <a:t>: databases,  (hundreds of) web services, load balancers, gateways,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154" y="96181"/>
            <a:ext cx="3585889" cy="215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542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of Materials (BOM)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1825625"/>
            <a:ext cx="11532973" cy="14777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Example of Spring</a:t>
            </a:r>
          </a:p>
          <a:p>
            <a:r>
              <a:rPr lang="en-US" dirty="0"/>
              <a:t>Many dependencies, want to keep them in version sync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if 100 related dependencies, with same version number, then want to update version only in 1 place to get all those related dependencies updated and in sync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942" y="3573579"/>
            <a:ext cx="10890420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org.springframework.boot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&gt;spring-boot-starter-parent&lt;/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&gt;${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version.springboot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}&lt;/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&gt;import&lt;/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194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4540831"/>
            <a:ext cx="11851341" cy="21101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 might use a library in many, many modules</a:t>
            </a:r>
          </a:p>
          <a:p>
            <a:r>
              <a:rPr lang="en-US" dirty="0"/>
              <a:t>To avoid </a:t>
            </a:r>
            <a:r>
              <a:rPr lang="en-US" dirty="0" err="1"/>
              <a:t>copy&amp;paste</a:t>
            </a:r>
            <a:r>
              <a:rPr lang="en-US" dirty="0"/>
              <a:t> and maintain </a:t>
            </a:r>
            <a:r>
              <a:rPr lang="en-US" b="1" dirty="0"/>
              <a:t>&lt;version&gt;</a:t>
            </a:r>
            <a:r>
              <a:rPr lang="en-US" dirty="0"/>
              <a:t>/</a:t>
            </a:r>
            <a:r>
              <a:rPr lang="en-US" b="1" dirty="0"/>
              <a:t>&lt;scope&gt;</a:t>
            </a:r>
            <a:r>
              <a:rPr lang="en-US" dirty="0"/>
              <a:t> everywhere, use </a:t>
            </a:r>
            <a:r>
              <a:rPr lang="en-US" b="1" dirty="0"/>
              <a:t>&lt;</a:t>
            </a:r>
            <a:r>
              <a:rPr lang="en-US" b="1" dirty="0" err="1"/>
              <a:t>dependencyManagement</a:t>
            </a:r>
            <a:r>
              <a:rPr lang="en-US" b="1" dirty="0"/>
              <a:t>&gt; </a:t>
            </a:r>
            <a:r>
              <a:rPr lang="en-US" dirty="0"/>
              <a:t>in a shared ancestor </a:t>
            </a:r>
            <a:r>
              <a:rPr lang="en-US" i="1" dirty="0" err="1"/>
              <a:t>pom.xml</a:t>
            </a:r>
            <a:r>
              <a:rPr lang="en-US" dirty="0"/>
              <a:t>, </a:t>
            </a:r>
            <a:r>
              <a:rPr lang="en-US" dirty="0" err="1"/>
              <a:t>eg</a:t>
            </a:r>
            <a:r>
              <a:rPr lang="en-US" dirty="0"/>
              <a:t> the root one</a:t>
            </a:r>
          </a:p>
          <a:p>
            <a:r>
              <a:rPr lang="en-US" dirty="0"/>
              <a:t>All submodules will inherit the </a:t>
            </a:r>
            <a:r>
              <a:rPr lang="en-US" b="1" dirty="0"/>
              <a:t>&lt;version&gt;</a:t>
            </a:r>
            <a:r>
              <a:rPr lang="en-US" dirty="0"/>
              <a:t>/</a:t>
            </a:r>
            <a:r>
              <a:rPr lang="en-US" b="1" dirty="0"/>
              <a:t>&lt;scope&gt;</a:t>
            </a:r>
            <a:r>
              <a:rPr lang="en-US" dirty="0"/>
              <a:t> values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3850" y="448235"/>
            <a:ext cx="44242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// in intermediate </a:t>
            </a:r>
            <a:r>
              <a:rPr lang="en-US" sz="2400" dirty="0" err="1"/>
              <a:t>pom.xml</a:t>
            </a:r>
            <a:endParaRPr lang="en-US" sz="2400" dirty="0"/>
          </a:p>
          <a:p>
            <a:r>
              <a:rPr lang="en-US" sz="2400" dirty="0"/>
              <a:t>&lt;</a:t>
            </a:r>
            <a:r>
              <a:rPr lang="en-US" sz="2400" b="1" dirty="0" err="1"/>
              <a:t>dependencyManagement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</a:t>
            </a:r>
            <a:r>
              <a:rPr lang="en-US" sz="2400" b="1" dirty="0"/>
              <a:t>dependencies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 &lt;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 &lt;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 &lt;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 &lt;</a:t>
            </a:r>
            <a:r>
              <a:rPr lang="en-US" sz="2400" b="1" dirty="0"/>
              <a:t>version</a:t>
            </a:r>
            <a:r>
              <a:rPr lang="en-US" sz="2400" dirty="0"/>
              <a:t>&gt;4.12&lt;/</a:t>
            </a:r>
            <a:r>
              <a:rPr lang="en-US" sz="2400" b="1" dirty="0"/>
              <a:t>version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 &lt;</a:t>
            </a:r>
            <a:r>
              <a:rPr lang="en-US" sz="2400" b="1" dirty="0"/>
              <a:t>scope</a:t>
            </a:r>
            <a:r>
              <a:rPr lang="en-US" sz="2400" dirty="0"/>
              <a:t>&gt;test&lt;/</a:t>
            </a:r>
            <a:r>
              <a:rPr lang="en-US" sz="2400" b="1" dirty="0"/>
              <a:t>scope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&lt;/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816062" y="448235"/>
            <a:ext cx="4758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 //in modules building JAR/WAR</a:t>
            </a:r>
          </a:p>
          <a:p>
            <a:r>
              <a:rPr lang="en-US" sz="2400" dirty="0"/>
              <a:t>   &lt;</a:t>
            </a:r>
            <a:r>
              <a:rPr lang="en-US" sz="2400" b="1" dirty="0"/>
              <a:t>dependencies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 &lt;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 &lt;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groupId</a:t>
            </a:r>
            <a:r>
              <a:rPr lang="en-US" sz="2400" dirty="0"/>
              <a:t>&gt;</a:t>
            </a:r>
            <a:br>
              <a:rPr lang="en-US" sz="2400" dirty="0"/>
            </a:br>
            <a:r>
              <a:rPr lang="en-US" sz="2400" dirty="0"/>
              <a:t>         &lt;</a:t>
            </a:r>
            <a:r>
              <a:rPr lang="en-US" sz="2400" b="1" dirty="0" err="1"/>
              <a:t>artifactId</a:t>
            </a:r>
            <a:r>
              <a:rPr lang="en-US" sz="2400" dirty="0"/>
              <a:t>&gt;</a:t>
            </a:r>
            <a:r>
              <a:rPr lang="en-US" sz="2400" dirty="0" err="1"/>
              <a:t>junit</a:t>
            </a:r>
            <a:r>
              <a:rPr lang="en-US" sz="2400" dirty="0"/>
              <a:t>&lt;/</a:t>
            </a:r>
            <a:r>
              <a:rPr lang="en-US" sz="2400" b="1" dirty="0" err="1"/>
              <a:t>artifactId</a:t>
            </a:r>
            <a:r>
              <a:rPr lang="en-US" sz="2400" dirty="0"/>
              <a:t>&gt;         </a:t>
            </a:r>
            <a:br>
              <a:rPr lang="en-US" sz="2400" dirty="0"/>
            </a:br>
            <a:r>
              <a:rPr lang="en-US" sz="2400" dirty="0"/>
              <a:t>    &lt;/</a:t>
            </a:r>
            <a:r>
              <a:rPr lang="en-US" sz="2400" b="1" dirty="0"/>
              <a:t>dependency</a:t>
            </a:r>
            <a:r>
              <a:rPr lang="en-US" sz="2400" dirty="0"/>
              <a:t>&gt;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84162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21" y="365125"/>
            <a:ext cx="1192924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&lt;</a:t>
            </a:r>
            <a:r>
              <a:rPr lang="en-US" dirty="0" err="1"/>
              <a:t>dependencyManagement</a:t>
            </a:r>
            <a:r>
              <a:rPr lang="en-US" dirty="0"/>
              <a:t>&gt; Confusion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993" y="1825624"/>
            <a:ext cx="11771586" cy="4843189"/>
          </a:xfrm>
        </p:spPr>
        <p:txBody>
          <a:bodyPr/>
          <a:lstStyle/>
          <a:p>
            <a:r>
              <a:rPr lang="en-US" dirty="0"/>
              <a:t>You add dependencies with </a:t>
            </a:r>
            <a:r>
              <a:rPr lang="en-US" b="1" dirty="0"/>
              <a:t>&lt;dependency&gt;</a:t>
            </a:r>
            <a:r>
              <a:rPr lang="en-US" dirty="0"/>
              <a:t> tag inside a </a:t>
            </a:r>
            <a:r>
              <a:rPr lang="en-US" b="1" dirty="0"/>
              <a:t>&lt;dependencies&gt;</a:t>
            </a:r>
            <a:r>
              <a:rPr lang="en-US" dirty="0"/>
              <a:t> list</a:t>
            </a:r>
          </a:p>
          <a:p>
            <a:pPr lvl="1"/>
            <a:r>
              <a:rPr lang="en-US" dirty="0"/>
              <a:t>those will be used in the application</a:t>
            </a:r>
          </a:p>
          <a:p>
            <a:r>
              <a:rPr lang="en-US" dirty="0"/>
              <a:t>Configuration declarations are inside a </a:t>
            </a:r>
            <a:r>
              <a:rPr lang="en-US" b="1" dirty="0"/>
              <a:t>&lt;</a:t>
            </a:r>
            <a:r>
              <a:rPr lang="en-US" b="1" dirty="0" err="1"/>
              <a:t>dependencyManagement</a:t>
            </a:r>
            <a:r>
              <a:rPr lang="en-US" b="1" dirty="0"/>
              <a:t>&gt;</a:t>
            </a:r>
            <a:r>
              <a:rPr lang="en-US" dirty="0"/>
              <a:t>, which itself will have a </a:t>
            </a:r>
            <a:r>
              <a:rPr lang="en-US" b="1" dirty="0"/>
              <a:t>&lt;dependencies&gt;</a:t>
            </a:r>
            <a:r>
              <a:rPr lang="en-US" dirty="0"/>
              <a:t>  with a list of </a:t>
            </a:r>
            <a:r>
              <a:rPr lang="en-US" b="1" dirty="0"/>
              <a:t>&lt;dependency&gt;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those are NOT used in the application… it is just configurations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b="1" dirty="0"/>
              <a:t>&lt;version&gt;</a:t>
            </a:r>
            <a:r>
              <a:rPr lang="en-US" dirty="0"/>
              <a:t> and </a:t>
            </a:r>
            <a:r>
              <a:rPr lang="en-US" b="1" dirty="0"/>
              <a:t>&lt;scope&gt;</a:t>
            </a:r>
            <a:r>
              <a:rPr lang="en-US" dirty="0"/>
              <a:t> for sub-modules)</a:t>
            </a:r>
          </a:p>
        </p:txBody>
      </p:sp>
    </p:spTree>
    <p:extLst>
      <p:ext uri="{BB962C8B-B14F-4D97-AF65-F5344CB8AC3E}">
        <p14:creationId xmlns:p14="http://schemas.microsoft.com/office/powerpoint/2010/main" val="24352768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387" y="2129958"/>
            <a:ext cx="5881871" cy="46648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dependency JAR can have its own dependencies. </a:t>
            </a:r>
          </a:p>
          <a:p>
            <a:r>
              <a:rPr lang="en-US" dirty="0"/>
              <a:t>And these  transitive dependencies can have their own dependencies, and so on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Can use IntelliJ “</a:t>
            </a:r>
            <a:r>
              <a:rPr lang="en-US" i="1" dirty="0"/>
              <a:t>Maven Projects</a:t>
            </a:r>
            <a:r>
              <a:rPr lang="en-US" dirty="0"/>
              <a:t>” view to see exactly what is used in a module</a:t>
            </a:r>
          </a:p>
          <a:p>
            <a:r>
              <a:rPr lang="en-US" dirty="0"/>
              <a:t>For example: </a:t>
            </a:r>
            <a:r>
              <a:rPr lang="en-US" i="1" dirty="0"/>
              <a:t>hibernate-core</a:t>
            </a:r>
            <a:r>
              <a:rPr lang="en-US" dirty="0"/>
              <a:t> pulls in </a:t>
            </a:r>
            <a:r>
              <a:rPr lang="en-US" i="1" dirty="0"/>
              <a:t>hibernate-commons-annotations</a:t>
            </a:r>
            <a:r>
              <a:rPr lang="en-US" dirty="0"/>
              <a:t>, which pulls in </a:t>
            </a:r>
            <a:r>
              <a:rPr lang="en-US" i="1" dirty="0" err="1"/>
              <a:t>jboss</a:t>
            </a:r>
            <a:r>
              <a:rPr lang="en-US" i="1" dirty="0"/>
              <a:t>-logging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611" y="2393575"/>
            <a:ext cx="5914389" cy="38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513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561" y="1825624"/>
            <a:ext cx="7751807" cy="4838787"/>
          </a:xfrm>
        </p:spPr>
        <p:txBody>
          <a:bodyPr>
            <a:normAutofit fontScale="92500"/>
          </a:bodyPr>
          <a:lstStyle/>
          <a:p>
            <a:r>
              <a:rPr lang="en-US" dirty="0"/>
              <a:t>To run your apps, you just need the bytecode in the JAR of the dependencies</a:t>
            </a:r>
          </a:p>
          <a:p>
            <a:r>
              <a:rPr lang="en-US" dirty="0"/>
              <a:t>For debugging, you might also want their </a:t>
            </a:r>
            <a:r>
              <a:rPr lang="en-US" i="1" dirty="0" err="1"/>
              <a:t>JavaDocs</a:t>
            </a:r>
            <a:r>
              <a:rPr lang="en-US" dirty="0"/>
              <a:t> and </a:t>
            </a:r>
            <a:r>
              <a:rPr lang="en-US" i="1" dirty="0"/>
              <a:t>source-code</a:t>
            </a:r>
          </a:p>
          <a:p>
            <a:r>
              <a:rPr lang="en-US" dirty="0"/>
              <a:t>Note: you can look at source code with right-click “</a:t>
            </a:r>
            <a:r>
              <a:rPr lang="en-US" b="1" dirty="0"/>
              <a:t>Go To -&gt; Implementation(s)</a:t>
            </a:r>
            <a:r>
              <a:rPr lang="en-US" dirty="0"/>
              <a:t>”</a:t>
            </a:r>
          </a:p>
          <a:p>
            <a:r>
              <a:rPr lang="en-US" dirty="0"/>
              <a:t>You need to tell IDE to download sources for the </a:t>
            </a:r>
            <a:r>
              <a:rPr lang="en-US" i="1" dirty="0"/>
              <a:t>Maven</a:t>
            </a:r>
            <a:r>
              <a:rPr lang="en-US" dirty="0"/>
              <a:t> dependencies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414" y="0"/>
            <a:ext cx="3592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83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227" y="1825624"/>
            <a:ext cx="11607114" cy="4855261"/>
          </a:xfrm>
        </p:spPr>
        <p:txBody>
          <a:bodyPr>
            <a:normAutofit fontScale="92500"/>
          </a:bodyPr>
          <a:lstStyle/>
          <a:p>
            <a:r>
              <a:rPr lang="en-US" dirty="0"/>
              <a:t>Classes can be grouped in different folders (with meaningful names), to better organize them</a:t>
            </a:r>
          </a:p>
          <a:p>
            <a:r>
              <a:rPr lang="en-US" dirty="0"/>
              <a:t>Java uses </a:t>
            </a:r>
            <a:r>
              <a:rPr lang="en-US" i="1" dirty="0"/>
              <a:t>packages</a:t>
            </a:r>
            <a:r>
              <a:rPr lang="en-US" dirty="0"/>
              <a:t> to group related classes</a:t>
            </a:r>
          </a:p>
          <a:p>
            <a:r>
              <a:rPr lang="en-US" dirty="0"/>
              <a:t>A class is identified by its </a:t>
            </a:r>
            <a:r>
              <a:rPr lang="en-US" i="1" dirty="0"/>
              <a:t>name</a:t>
            </a:r>
            <a:r>
              <a:rPr lang="en-US" dirty="0"/>
              <a:t> and its </a:t>
            </a:r>
            <a:r>
              <a:rPr lang="en-US" i="1" dirty="0"/>
              <a:t>package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 err="1"/>
              <a:t>java.lang.String</a:t>
            </a:r>
            <a:r>
              <a:rPr lang="en-US" dirty="0"/>
              <a:t> is the class named </a:t>
            </a:r>
            <a:r>
              <a:rPr lang="en-US" i="1" dirty="0"/>
              <a:t>String</a:t>
            </a:r>
            <a:r>
              <a:rPr lang="en-US" dirty="0"/>
              <a:t> in package </a:t>
            </a:r>
            <a:r>
              <a:rPr lang="en-US" i="1" dirty="0" err="1"/>
              <a:t>java.lang</a:t>
            </a:r>
            <a:endParaRPr lang="en-US" i="1" dirty="0"/>
          </a:p>
          <a:p>
            <a:r>
              <a:rPr lang="en-US" dirty="0"/>
              <a:t>In Java, a package must match the folder structure</a:t>
            </a:r>
          </a:p>
          <a:p>
            <a:r>
              <a:rPr lang="en-US" dirty="0"/>
              <a:t>Example: </a:t>
            </a:r>
            <a:r>
              <a:rPr lang="en-US" i="1" dirty="0"/>
              <a:t>org.tsdes.intro.jee.jpa.entity.User01</a:t>
            </a:r>
            <a:r>
              <a:rPr lang="en-US" dirty="0"/>
              <a:t> must be in the file </a:t>
            </a:r>
            <a:r>
              <a:rPr lang="en-US" i="1" dirty="0" err="1"/>
              <a:t>src</a:t>
            </a:r>
            <a:r>
              <a:rPr lang="en-US" i="1" dirty="0"/>
              <a:t>/main/java/org/</a:t>
            </a:r>
            <a:r>
              <a:rPr lang="en-US" i="1" dirty="0" err="1"/>
              <a:t>tsdes</a:t>
            </a:r>
            <a:r>
              <a:rPr lang="en-US" i="1" dirty="0"/>
              <a:t>/intro/</a:t>
            </a:r>
            <a:r>
              <a:rPr lang="en-US" i="1" dirty="0" err="1"/>
              <a:t>jee</a:t>
            </a:r>
            <a:r>
              <a:rPr lang="en-US" i="1" dirty="0"/>
              <a:t>/</a:t>
            </a:r>
            <a:r>
              <a:rPr lang="en-US" i="1" dirty="0" err="1"/>
              <a:t>jpa</a:t>
            </a:r>
            <a:r>
              <a:rPr lang="en-US" i="1" dirty="0"/>
              <a:t>/entity/User01.java</a:t>
            </a:r>
          </a:p>
          <a:p>
            <a:pPr lvl="1"/>
            <a:r>
              <a:rPr lang="en-US" dirty="0"/>
              <a:t>each “.” represents a new nested folder</a:t>
            </a:r>
          </a:p>
        </p:txBody>
      </p:sp>
    </p:spTree>
    <p:extLst>
      <p:ext uri="{BB962C8B-B14F-4D97-AF65-F5344CB8AC3E}">
        <p14:creationId xmlns:p14="http://schemas.microsoft.com/office/powerpoint/2010/main" val="3137903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vs.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41" y="1825625"/>
            <a:ext cx="11516497" cy="4838786"/>
          </a:xfrm>
        </p:spPr>
        <p:txBody>
          <a:bodyPr/>
          <a:lstStyle/>
          <a:p>
            <a:r>
              <a:rPr lang="en-US" i="1" dirty="0"/>
              <a:t>Packages</a:t>
            </a:r>
            <a:r>
              <a:rPr lang="en-US" dirty="0"/>
              <a:t> are critical to organize large projects</a:t>
            </a:r>
          </a:p>
          <a:p>
            <a:r>
              <a:rPr lang="en-US" i="1" dirty="0"/>
              <a:t>Maven Modules</a:t>
            </a:r>
            <a:r>
              <a:rPr lang="en-US" dirty="0"/>
              <a:t> play the same role, in which a too large project can be split in different parts</a:t>
            </a:r>
          </a:p>
          <a:p>
            <a:pPr lvl="1"/>
            <a:r>
              <a:rPr lang="en-US" dirty="0"/>
              <a:t>it is just a step up compared to packages</a:t>
            </a:r>
          </a:p>
          <a:p>
            <a:r>
              <a:rPr lang="en-US" dirty="0"/>
              <a:t>Modules can be built independently, and provide their own different outputs 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. packaged JAR/WAR files</a:t>
            </a:r>
          </a:p>
        </p:txBody>
      </p:sp>
    </p:spTree>
    <p:extLst>
      <p:ext uri="{BB962C8B-B14F-4D97-AF65-F5344CB8AC3E}">
        <p14:creationId xmlns:p14="http://schemas.microsoft.com/office/powerpoint/2010/main" val="86558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184" y="1825624"/>
            <a:ext cx="11722443" cy="4781121"/>
          </a:xfrm>
        </p:spPr>
        <p:txBody>
          <a:bodyPr/>
          <a:lstStyle/>
          <a:p>
            <a:r>
              <a:rPr lang="en-US" dirty="0"/>
              <a:t>Technically, can name a package as you want, but there are </a:t>
            </a:r>
            <a:r>
              <a:rPr lang="en-US" i="1" dirty="0"/>
              <a:t>conventions</a:t>
            </a:r>
          </a:p>
          <a:p>
            <a:r>
              <a:rPr lang="en-US" dirty="0"/>
              <a:t>The package prefix is usually a </a:t>
            </a:r>
            <a:r>
              <a:rPr lang="en-US" i="1" dirty="0"/>
              <a:t>reversed hostname</a:t>
            </a:r>
            <a:r>
              <a:rPr lang="en-US" dirty="0"/>
              <a:t>, like for example </a:t>
            </a:r>
            <a:r>
              <a:rPr lang="en-US" i="1" dirty="0" err="1"/>
              <a:t>org.hibernate</a:t>
            </a:r>
            <a:endParaRPr lang="en-US" i="1" dirty="0"/>
          </a:p>
          <a:p>
            <a:pPr lvl="1"/>
            <a:r>
              <a:rPr lang="en-US" dirty="0" err="1"/>
              <a:t>eg</a:t>
            </a:r>
            <a:r>
              <a:rPr lang="en-US" dirty="0"/>
              <a:t>, start with </a:t>
            </a:r>
            <a:r>
              <a:rPr lang="en-US" i="1" dirty="0"/>
              <a:t>com.</a:t>
            </a:r>
            <a:r>
              <a:rPr lang="en-US" dirty="0"/>
              <a:t>, </a:t>
            </a:r>
            <a:r>
              <a:rPr lang="en-US" i="1" dirty="0"/>
              <a:t>no.</a:t>
            </a:r>
            <a:r>
              <a:rPr lang="en-US" dirty="0"/>
              <a:t>, </a:t>
            </a:r>
            <a:r>
              <a:rPr lang="en-US" i="1" dirty="0"/>
              <a:t>org.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 followed by a name describing your project</a:t>
            </a:r>
          </a:p>
          <a:p>
            <a:r>
              <a:rPr lang="en-US" dirty="0"/>
              <a:t>After the prefix, just use names meaningful for grouping your classes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i="1" dirty="0"/>
              <a:t>org.tsdes.intro.jee.jpa.entity.User01,</a:t>
            </a:r>
            <a:r>
              <a:rPr lang="en-US" dirty="0"/>
              <a:t> where </a:t>
            </a:r>
            <a:r>
              <a:rPr lang="en-US" i="1" dirty="0" err="1"/>
              <a:t>org.tsdes</a:t>
            </a:r>
            <a:r>
              <a:rPr lang="en-US" dirty="0"/>
              <a:t> is the prefix</a:t>
            </a:r>
          </a:p>
        </p:txBody>
      </p:sp>
    </p:spTree>
    <p:extLst>
      <p:ext uri="{BB962C8B-B14F-4D97-AF65-F5344CB8AC3E}">
        <p14:creationId xmlns:p14="http://schemas.microsoft.com/office/powerpoint/2010/main" val="1759300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a Library: Naming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995" y="1825624"/>
            <a:ext cx="8087663" cy="32406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Common to use as </a:t>
            </a:r>
            <a:r>
              <a:rPr lang="en-US" i="1" dirty="0"/>
              <a:t>&lt;</a:t>
            </a:r>
            <a:r>
              <a:rPr lang="en-US" i="1" dirty="0" err="1"/>
              <a:t>groupId</a:t>
            </a:r>
            <a:r>
              <a:rPr lang="en-US" i="1" dirty="0"/>
              <a:t>&gt;</a:t>
            </a:r>
            <a:r>
              <a:rPr lang="en-US" dirty="0"/>
              <a:t> the prefix of your packages</a:t>
            </a:r>
          </a:p>
          <a:p>
            <a:r>
              <a:rPr lang="en-US" dirty="0"/>
              <a:t>For security (</a:t>
            </a:r>
            <a:r>
              <a:rPr lang="en-US" dirty="0" err="1"/>
              <a:t>eg</a:t>
            </a:r>
            <a:r>
              <a:rPr lang="en-US" dirty="0"/>
              <a:t>, phishing attacks) Maven Central might require you to own the domain (</a:t>
            </a:r>
            <a:r>
              <a:rPr lang="en-US" dirty="0" err="1"/>
              <a:t>eg</a:t>
            </a:r>
            <a:r>
              <a:rPr lang="en-US" dirty="0"/>
              <a:t> hostname on DNS servers)  if you want to publish with a given </a:t>
            </a:r>
            <a:r>
              <a:rPr lang="en-US" i="1" dirty="0"/>
              <a:t>&lt;</a:t>
            </a:r>
            <a:r>
              <a:rPr lang="en-US" i="1" dirty="0" err="1"/>
              <a:t>groupId</a:t>
            </a:r>
            <a:r>
              <a:rPr lang="en-US" i="1" dirty="0"/>
              <a:t>&gt;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i="1" dirty="0"/>
              <a:t>http://hibernate.org/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04799" y="5294350"/>
            <a:ext cx="7924801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org.hibernate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&gt;hibernate-validator&lt;/</a:t>
            </a:r>
            <a:r>
              <a:rPr kumimoji="0" lang="en-US" altLang="en-US" sz="2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863" y="3328086"/>
            <a:ext cx="3712137" cy="352991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7734155">
            <a:off x="9737125" y="258139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181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${}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516" y="1757239"/>
            <a:ext cx="709155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&lt;</a:t>
            </a:r>
            <a:r>
              <a:rPr lang="en-US" sz="1600" b="1" dirty="0"/>
              <a:t>properties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&gt;UTF-8&lt;/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&gt;UTF-8&lt;/</a:t>
            </a:r>
            <a:r>
              <a:rPr lang="en-US" sz="1600" b="1" dirty="0" err="1"/>
              <a:t>project.build.sourceEncoding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project.reporting.outputEncoding</a:t>
            </a:r>
            <a:r>
              <a:rPr lang="en-US" sz="1600" dirty="0"/>
              <a:t>&gt;UTF-8&lt;/</a:t>
            </a:r>
            <a:r>
              <a:rPr lang="en-US" sz="1600" b="1" dirty="0" err="1"/>
              <a:t>project.reporting.outputEncoding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/>
              <a:t>fs</a:t>
            </a:r>
            <a:r>
              <a:rPr lang="en-US" sz="1600" dirty="0"/>
              <a:t>&gt;${</a:t>
            </a:r>
            <a:r>
              <a:rPr lang="en-US" sz="1600" dirty="0" err="1"/>
              <a:t>file.separator</a:t>
            </a:r>
            <a:r>
              <a:rPr lang="en-US" sz="1600" dirty="0"/>
              <a:t>}&lt;/</a:t>
            </a:r>
            <a:r>
              <a:rPr lang="en-US" sz="1600" b="1" dirty="0"/>
              <a:t>fs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version.java</a:t>
            </a:r>
            <a:r>
              <a:rPr lang="en-US" sz="1600" dirty="0"/>
              <a:t>&gt;1.8&lt;/</a:t>
            </a:r>
            <a:r>
              <a:rPr lang="en-US" sz="1600" b="1" dirty="0" err="1"/>
              <a:t>version.java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version.jacoco</a:t>
            </a:r>
            <a:r>
              <a:rPr lang="en-US" sz="1600" dirty="0"/>
              <a:t>&gt;0.7.9&lt;/</a:t>
            </a:r>
            <a:r>
              <a:rPr lang="en-US" sz="1600" b="1" dirty="0" err="1"/>
              <a:t>version.jacoco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version.javax.el</a:t>
            </a:r>
            <a:r>
              <a:rPr lang="en-US" sz="1600" dirty="0"/>
              <a:t>&gt;2.2.4&lt;/</a:t>
            </a:r>
            <a:r>
              <a:rPr lang="en-US" sz="1600" b="1" dirty="0" err="1"/>
              <a:t>version.javax.el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version.hibernate.jpa</a:t>
            </a:r>
            <a:r>
              <a:rPr lang="en-US" sz="1600" dirty="0"/>
              <a:t>&gt;1.0.0.Final&lt;/</a:t>
            </a:r>
            <a:r>
              <a:rPr lang="en-US" sz="1600" b="1" dirty="0" err="1"/>
              <a:t>version.hibernate.jpa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version.hibernate.core</a:t>
            </a:r>
            <a:r>
              <a:rPr lang="en-US" sz="1600" dirty="0"/>
              <a:t>&gt;5.2.9.Final&lt;/</a:t>
            </a:r>
            <a:r>
              <a:rPr lang="en-US" sz="1600" b="1" dirty="0" err="1"/>
              <a:t>version.hibernate.core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version.hibernate.validator</a:t>
            </a:r>
            <a:r>
              <a:rPr lang="en-US" sz="1600" dirty="0"/>
              <a:t>&gt;5.3.4.Final&lt;/</a:t>
            </a:r>
            <a:r>
              <a:rPr lang="en-US" sz="1600" b="1" dirty="0" err="1"/>
              <a:t>version.hibernate.validator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/>
              <a:t>version.h2</a:t>
            </a:r>
            <a:r>
              <a:rPr lang="en-US" sz="1600" dirty="0"/>
              <a:t>&gt;1.4.194&lt;/</a:t>
            </a:r>
            <a:r>
              <a:rPr lang="en-US" sz="1600" b="1" dirty="0"/>
              <a:t>version.h2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version.postgres</a:t>
            </a:r>
            <a:r>
              <a:rPr lang="en-US" sz="1600" dirty="0"/>
              <a:t>&gt;42.1.4&lt;/</a:t>
            </a:r>
            <a:r>
              <a:rPr lang="en-US" sz="1600" b="1" dirty="0" err="1"/>
              <a:t>version.postgres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version.resteasy</a:t>
            </a:r>
            <a:r>
              <a:rPr lang="en-US" sz="1600" dirty="0"/>
              <a:t>&gt;3.1.3.Final&lt;/</a:t>
            </a:r>
            <a:r>
              <a:rPr lang="en-US" sz="1600" b="1" dirty="0" err="1"/>
              <a:t>version.resteasy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    &lt;</a:t>
            </a:r>
            <a:r>
              <a:rPr lang="en-US" sz="1600" b="1" dirty="0" err="1"/>
              <a:t>version.testcontainers</a:t>
            </a:r>
            <a:r>
              <a:rPr lang="en-US" sz="1600" dirty="0"/>
              <a:t>&gt;1.4.3&lt;/</a:t>
            </a:r>
            <a:r>
              <a:rPr lang="en-US" sz="1600" b="1" dirty="0" err="1"/>
              <a:t>version.testcontainers</a:t>
            </a:r>
            <a:r>
              <a:rPr lang="en-US" sz="1600" dirty="0"/>
              <a:t>&gt;</a:t>
            </a:r>
            <a:br>
              <a:rPr lang="en-US" sz="1600" dirty="0"/>
            </a:br>
            <a:r>
              <a:rPr lang="en-US" sz="1600" dirty="0"/>
              <a:t>&lt;/</a:t>
            </a:r>
            <a:r>
              <a:rPr lang="en-US" sz="1600" b="1" dirty="0"/>
              <a:t>properties</a:t>
            </a:r>
            <a:r>
              <a:rPr lang="en-US" sz="1600" dirty="0"/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45788" y="1948069"/>
            <a:ext cx="447173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&lt;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r>
              <a:rPr lang="en-US" sz="2000" dirty="0" err="1"/>
              <a:t>javax.el</a:t>
            </a:r>
            <a:r>
              <a:rPr lang="en-US" sz="2000" dirty="0"/>
              <a:t>&lt;/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r>
              <a:rPr lang="en-US" sz="2000" dirty="0" err="1"/>
              <a:t>javax.el-api</a:t>
            </a:r>
            <a:r>
              <a:rPr lang="en-US" sz="2000" dirty="0"/>
              <a:t>&lt;/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/>
              <a:t>version</a:t>
            </a:r>
            <a:r>
              <a:rPr lang="en-US" sz="2000" dirty="0"/>
              <a:t>&gt;${</a:t>
            </a:r>
            <a:r>
              <a:rPr lang="en-US" sz="2000" dirty="0" err="1"/>
              <a:t>version.javax.el</a:t>
            </a:r>
            <a:r>
              <a:rPr lang="en-US" sz="2000" dirty="0"/>
              <a:t>}&lt;/</a:t>
            </a:r>
            <a:r>
              <a:rPr lang="en-US" sz="2000" b="1" dirty="0"/>
              <a:t>version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&lt;/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r>
              <a:rPr lang="en-US" sz="2000" dirty="0" err="1"/>
              <a:t>org.glassfish.web</a:t>
            </a:r>
            <a:r>
              <a:rPr lang="en-US" sz="2000" dirty="0"/>
              <a:t>&lt;/</a:t>
            </a:r>
            <a:r>
              <a:rPr lang="en-US" sz="2000" b="1" dirty="0" err="1"/>
              <a:t>groupId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r>
              <a:rPr lang="en-US" sz="2000" dirty="0" err="1"/>
              <a:t>javax.el</a:t>
            </a:r>
            <a:r>
              <a:rPr lang="en-US" sz="2000" dirty="0"/>
              <a:t>&lt;/</a:t>
            </a:r>
            <a:r>
              <a:rPr lang="en-US" sz="2000" b="1" dirty="0" err="1"/>
              <a:t>artifactId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/>
              <a:t>version</a:t>
            </a:r>
            <a:r>
              <a:rPr lang="en-US" sz="2000" dirty="0"/>
              <a:t>&gt;${</a:t>
            </a:r>
            <a:r>
              <a:rPr lang="en-US" sz="2000" dirty="0" err="1"/>
              <a:t>version.javax.el</a:t>
            </a:r>
            <a:r>
              <a:rPr lang="en-US" sz="2000" dirty="0"/>
              <a:t>}&lt;/</a:t>
            </a:r>
            <a:r>
              <a:rPr lang="en-US" sz="2000" b="1" dirty="0"/>
              <a:t>version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&lt;/</a:t>
            </a:r>
            <a:r>
              <a:rPr lang="en-US" sz="2000" b="1" dirty="0"/>
              <a:t>dependency</a:t>
            </a:r>
            <a:r>
              <a:rPr lang="en-US" sz="2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99469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Unfortunately, nothing to do with the “real” Enterprise…</a:t>
            </a:r>
          </a:p>
        </p:txBody>
      </p:sp>
      <p:pic>
        <p:nvPicPr>
          <p:cNvPr id="4" name="Picture 2" descr="Image result for enterpri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719" y="2172101"/>
            <a:ext cx="4055075" cy="304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meme pic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53" y="3936339"/>
            <a:ext cx="4721226" cy="265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371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122" y="1777917"/>
            <a:ext cx="6516756" cy="4885276"/>
          </a:xfrm>
        </p:spPr>
        <p:txBody>
          <a:bodyPr>
            <a:normAutofit/>
          </a:bodyPr>
          <a:lstStyle/>
          <a:p>
            <a:r>
              <a:rPr lang="en-US" dirty="0"/>
              <a:t>Used to extend the functionalities of </a:t>
            </a:r>
            <a:r>
              <a:rPr lang="en-US" i="1" dirty="0"/>
              <a:t>Maven</a:t>
            </a:r>
          </a:p>
          <a:p>
            <a:r>
              <a:rPr lang="en-US" dirty="0"/>
              <a:t>Plugins are downloaded and configured like any third-party library</a:t>
            </a:r>
          </a:p>
          <a:p>
            <a:r>
              <a:rPr lang="en-US" dirty="0"/>
              <a:t>Many of the base functionalities of </a:t>
            </a:r>
            <a:r>
              <a:rPr lang="en-US" i="1" dirty="0"/>
              <a:t>Maven</a:t>
            </a:r>
            <a:r>
              <a:rPr lang="en-US" dirty="0"/>
              <a:t> are themselves represented as plugins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compile Java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5993" y="1777917"/>
            <a:ext cx="531600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  <a:r>
              <a:rPr lang="en-US" b="1" dirty="0" err="1"/>
              <a:t>pluginManagement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/>
              <a:t>plugins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&lt;</a:t>
            </a:r>
            <a:r>
              <a:rPr lang="en-US" b="1" dirty="0"/>
              <a:t>plugin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 err="1"/>
              <a:t>groupId</a:t>
            </a:r>
            <a:r>
              <a:rPr lang="en-US" dirty="0"/>
              <a:t>&gt;</a:t>
            </a:r>
            <a:r>
              <a:rPr lang="en-US" dirty="0" err="1"/>
              <a:t>org.apache.maven.plugins</a:t>
            </a:r>
            <a:r>
              <a:rPr lang="en-US" dirty="0"/>
              <a:t>&lt;/</a:t>
            </a:r>
            <a:r>
              <a:rPr lang="en-US" b="1" dirty="0" err="1"/>
              <a:t>groupId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 err="1"/>
              <a:t>artifactId</a:t>
            </a:r>
            <a:r>
              <a:rPr lang="en-US" dirty="0"/>
              <a:t>&gt;maven-compiler-plugin&lt;/</a:t>
            </a:r>
            <a:r>
              <a:rPr lang="en-US" b="1" dirty="0" err="1"/>
              <a:t>artifactId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/>
              <a:t>version</a:t>
            </a:r>
            <a:r>
              <a:rPr lang="en-US" dirty="0"/>
              <a:t>&gt;3.1&lt;/</a:t>
            </a:r>
            <a:r>
              <a:rPr lang="en-US" b="1" dirty="0"/>
              <a:t>version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/>
              <a:t>inherited</a:t>
            </a:r>
            <a:r>
              <a:rPr lang="en-US" dirty="0"/>
              <a:t>&gt;true&lt;/</a:t>
            </a:r>
            <a:r>
              <a:rPr lang="en-US" b="1" dirty="0"/>
              <a:t>inherited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</a:t>
            </a:r>
            <a:r>
              <a:rPr lang="en-US" b="1" dirty="0"/>
              <a:t>configuration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    &lt;</a:t>
            </a:r>
            <a:r>
              <a:rPr lang="en-US" b="1" dirty="0"/>
              <a:t>source</a:t>
            </a:r>
            <a:r>
              <a:rPr lang="en-US" dirty="0"/>
              <a:t>&gt; ${</a:t>
            </a:r>
            <a:r>
              <a:rPr lang="en-US" dirty="0" err="1"/>
              <a:t>version.java</a:t>
            </a:r>
            <a:r>
              <a:rPr lang="en-US" dirty="0"/>
              <a:t>} &lt;/</a:t>
            </a:r>
            <a:r>
              <a:rPr lang="en-US" b="1" dirty="0"/>
              <a:t>source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    &lt;</a:t>
            </a:r>
            <a:r>
              <a:rPr lang="en-US" b="1" dirty="0"/>
              <a:t>target</a:t>
            </a:r>
            <a:r>
              <a:rPr lang="en-US" dirty="0"/>
              <a:t>&gt; ${</a:t>
            </a:r>
            <a:r>
              <a:rPr lang="en-US" dirty="0" err="1"/>
              <a:t>version.java</a:t>
            </a:r>
            <a:r>
              <a:rPr lang="en-US" dirty="0"/>
              <a:t>} &lt;/</a:t>
            </a:r>
            <a:r>
              <a:rPr lang="en-US" b="1" dirty="0"/>
              <a:t>target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    &lt;/</a:t>
            </a:r>
            <a:r>
              <a:rPr lang="en-US" b="1" dirty="0"/>
              <a:t>configuration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&lt;/</a:t>
            </a:r>
            <a:r>
              <a:rPr lang="en-US" b="1" dirty="0"/>
              <a:t>plugin</a:t>
            </a:r>
            <a:r>
              <a:rPr lang="en-US" dirty="0"/>
              <a:t>&gt;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133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Surefire and Failsafe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513" y="1825625"/>
            <a:ext cx="11631827" cy="4813714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Surefire</a:t>
            </a:r>
            <a:r>
              <a:rPr lang="en-US" dirty="0"/>
              <a:t>: plugin to run </a:t>
            </a:r>
            <a:r>
              <a:rPr lang="en-US" i="1" dirty="0"/>
              <a:t>unit</a:t>
            </a:r>
            <a:r>
              <a:rPr lang="en-US" dirty="0"/>
              <a:t> tests</a:t>
            </a:r>
          </a:p>
          <a:p>
            <a:pPr lvl="1"/>
            <a:r>
              <a:rPr lang="en-US" dirty="0"/>
              <a:t>By default, all files in </a:t>
            </a:r>
            <a:r>
              <a:rPr lang="en-US" i="1" dirty="0" err="1"/>
              <a:t>src</a:t>
            </a:r>
            <a:r>
              <a:rPr lang="en-US" i="1" dirty="0"/>
              <a:t>/main/test</a:t>
            </a:r>
            <a:r>
              <a:rPr lang="en-US" dirty="0"/>
              <a:t> with name pattern </a:t>
            </a:r>
            <a:r>
              <a:rPr lang="en-US" i="1" dirty="0"/>
              <a:t>*</a:t>
            </a:r>
            <a:r>
              <a:rPr lang="en-US" i="1" dirty="0" err="1"/>
              <a:t>Test.java</a:t>
            </a:r>
            <a:endParaRPr lang="en-US" i="1" dirty="0"/>
          </a:p>
          <a:p>
            <a:pPr lvl="1"/>
            <a:r>
              <a:rPr lang="en-US" dirty="0"/>
              <a:t>Unit tests are run before the </a:t>
            </a:r>
            <a:r>
              <a:rPr lang="en-US" b="1" dirty="0"/>
              <a:t>package</a:t>
            </a:r>
            <a:r>
              <a:rPr lang="en-US" dirty="0"/>
              <a:t> phase</a:t>
            </a:r>
          </a:p>
          <a:p>
            <a:r>
              <a:rPr lang="en-US" i="1" dirty="0"/>
              <a:t>Failsafe</a:t>
            </a:r>
            <a:r>
              <a:rPr lang="en-US" dirty="0"/>
              <a:t>: plugin to run </a:t>
            </a:r>
            <a:r>
              <a:rPr lang="en-US" i="1" dirty="0"/>
              <a:t>integration </a:t>
            </a:r>
            <a:r>
              <a:rPr lang="en-US" dirty="0"/>
              <a:t>tests</a:t>
            </a:r>
          </a:p>
          <a:p>
            <a:pPr lvl="1"/>
            <a:r>
              <a:rPr lang="en-US" dirty="0"/>
              <a:t>By default, all files in </a:t>
            </a:r>
            <a:r>
              <a:rPr lang="en-US" i="1" dirty="0" err="1"/>
              <a:t>src</a:t>
            </a:r>
            <a:r>
              <a:rPr lang="en-US" i="1" dirty="0"/>
              <a:t>/main/test</a:t>
            </a:r>
            <a:r>
              <a:rPr lang="en-US" dirty="0"/>
              <a:t> with name pattern </a:t>
            </a:r>
            <a:r>
              <a:rPr lang="en-US" i="1" dirty="0"/>
              <a:t>*</a:t>
            </a:r>
            <a:r>
              <a:rPr lang="en-US" i="1" dirty="0" err="1"/>
              <a:t>IT.java</a:t>
            </a:r>
            <a:endParaRPr lang="en-US" i="1" dirty="0"/>
          </a:p>
          <a:p>
            <a:pPr lvl="1"/>
            <a:r>
              <a:rPr lang="en-US" dirty="0"/>
              <a:t>Integration tests are run after the </a:t>
            </a:r>
            <a:r>
              <a:rPr lang="en-US" b="1" dirty="0"/>
              <a:t>package</a:t>
            </a:r>
            <a:r>
              <a:rPr lang="en-US" dirty="0"/>
              <a:t> phase, so can use the packaged JAR/WAR files</a:t>
            </a:r>
          </a:p>
          <a:p>
            <a:r>
              <a:rPr lang="en-US" dirty="0"/>
              <a:t>Note: in both cases, still writing them with JUnit</a:t>
            </a:r>
          </a:p>
          <a:p>
            <a:r>
              <a:rPr lang="en-US" b="1" dirty="0"/>
              <a:t>WARNING</a:t>
            </a:r>
            <a:r>
              <a:rPr lang="en-US" dirty="0"/>
              <a:t>: If you misspell </a:t>
            </a:r>
            <a:r>
              <a:rPr lang="en-US" i="1" dirty="0"/>
              <a:t>*</a:t>
            </a:r>
            <a:r>
              <a:rPr lang="en-US" i="1" dirty="0" err="1"/>
              <a:t>Test.java</a:t>
            </a:r>
            <a:r>
              <a:rPr lang="en-US" i="1" dirty="0"/>
              <a:t>/*</a:t>
            </a:r>
            <a:r>
              <a:rPr lang="en-US" i="1" dirty="0" err="1"/>
              <a:t>IT.java</a:t>
            </a:r>
            <a:r>
              <a:rPr lang="en-US" dirty="0"/>
              <a:t>, tests will not run from </a:t>
            </a:r>
            <a:r>
              <a:rPr lang="en-US" i="1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12111232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Course </a:t>
            </a:r>
            <a:r>
              <a:rPr lang="en-US" dirty="0" err="1"/>
              <a:t>Git</a:t>
            </a:r>
            <a:r>
              <a:rPr lang="en-US" dirty="0"/>
              <a:t> for First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227" y="1825625"/>
            <a:ext cx="10999573" cy="4790328"/>
          </a:xfrm>
        </p:spPr>
        <p:txBody>
          <a:bodyPr/>
          <a:lstStyle/>
          <a:p>
            <a:r>
              <a:rPr lang="en-US" dirty="0"/>
              <a:t>From root folder: “</a:t>
            </a:r>
            <a:r>
              <a:rPr lang="en-US" b="1" dirty="0" err="1"/>
              <a:t>mvn</a:t>
            </a:r>
            <a:r>
              <a:rPr lang="en-US" b="1" dirty="0"/>
              <a:t> clean install -</a:t>
            </a:r>
            <a:r>
              <a:rPr lang="en-US" b="1" dirty="0" err="1"/>
              <a:t>DskipTests</a:t>
            </a:r>
            <a:r>
              <a:rPr lang="en-US" dirty="0"/>
              <a:t>”</a:t>
            </a:r>
          </a:p>
          <a:p>
            <a:r>
              <a:rPr lang="en-US" dirty="0"/>
              <a:t>It will recursively build all the modules</a:t>
            </a:r>
          </a:p>
          <a:p>
            <a:r>
              <a:rPr lang="en-US" b="1" dirty="0"/>
              <a:t>clean</a:t>
            </a:r>
            <a:r>
              <a:rPr lang="en-US" dirty="0"/>
              <a:t>: just make sure you start from a clean state</a:t>
            </a:r>
          </a:p>
          <a:p>
            <a:r>
              <a:rPr lang="en-US" b="1" dirty="0"/>
              <a:t>install</a:t>
            </a:r>
            <a:r>
              <a:rPr lang="en-US" dirty="0"/>
              <a:t>: it executes all previous phases, including </a:t>
            </a:r>
            <a:r>
              <a:rPr lang="en-US" b="1" dirty="0"/>
              <a:t>compile</a:t>
            </a:r>
            <a:r>
              <a:rPr lang="en-US" dirty="0"/>
              <a:t> and </a:t>
            </a:r>
            <a:r>
              <a:rPr lang="en-US" b="1" dirty="0"/>
              <a:t>package</a:t>
            </a:r>
          </a:p>
          <a:p>
            <a:r>
              <a:rPr lang="en-US" b="1" dirty="0"/>
              <a:t>-</a:t>
            </a:r>
            <a:r>
              <a:rPr lang="en-US" b="1" dirty="0" err="1"/>
              <a:t>DskipTests</a:t>
            </a:r>
            <a:r>
              <a:rPr lang="en-US" dirty="0"/>
              <a:t>: avoid running tests</a:t>
            </a:r>
          </a:p>
          <a:p>
            <a:r>
              <a:rPr lang="en-US" dirty="0"/>
              <a:t>WARNING: first time, it will take a long while, as many libraries will need to be downloaded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3777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JPA: Java Persistence API</a:t>
            </a:r>
          </a:p>
        </p:txBody>
      </p:sp>
    </p:spTree>
    <p:extLst>
      <p:ext uri="{BB962C8B-B14F-4D97-AF65-F5344CB8AC3E}">
        <p14:creationId xmlns:p14="http://schemas.microsoft.com/office/powerpoint/2010/main" val="1267049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31" y="365125"/>
            <a:ext cx="11497901" cy="1325563"/>
          </a:xfrm>
        </p:spPr>
        <p:txBody>
          <a:bodyPr>
            <a:normAutofit fontScale="90000"/>
          </a:bodyPr>
          <a:lstStyle/>
          <a:p>
            <a:r>
              <a:rPr lang="en-US"/>
              <a:t>Object-Relational </a:t>
            </a:r>
            <a:r>
              <a:rPr lang="en-US" dirty="0"/>
              <a:t>M</a:t>
            </a:r>
            <a:r>
              <a:rPr lang="en-US"/>
              <a:t>apping (ORM)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031" y="1825625"/>
            <a:ext cx="11757353" cy="47023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Mapping data from SQL Databases (DB)</a:t>
            </a:r>
          </a:p>
          <a:p>
            <a:r>
              <a:rPr lang="en-US" dirty="0"/>
              <a:t>In your programs, using Java classes to represent data from DB</a:t>
            </a:r>
          </a:p>
          <a:p>
            <a:r>
              <a:rPr lang="en-US" dirty="0"/>
              <a:t>Idea of JPA: define </a:t>
            </a:r>
            <a:r>
              <a:rPr lang="en-US" i="1" dirty="0"/>
              <a:t>@Entity</a:t>
            </a:r>
            <a:r>
              <a:rPr lang="en-US" dirty="0"/>
              <a:t> classes for each table in the DB, and let the JPA framework do all the work to read/write to/from DB when modify the </a:t>
            </a:r>
            <a:r>
              <a:rPr lang="en-US" i="1" dirty="0"/>
              <a:t>@Entity </a:t>
            </a:r>
            <a:r>
              <a:rPr lang="en-US" dirty="0"/>
              <a:t>classes</a:t>
            </a:r>
          </a:p>
          <a:p>
            <a:r>
              <a:rPr lang="en-US" dirty="0"/>
              <a:t>In theory, no need of SQL. But still might want to use in some cases (</a:t>
            </a:r>
            <a:r>
              <a:rPr lang="en-US" dirty="0" err="1"/>
              <a:t>eg</a:t>
            </a:r>
            <a:r>
              <a:rPr lang="en-US" dirty="0"/>
              <a:t>, for complex queries), or when the JPA implementation gives </a:t>
            </a:r>
            <a:r>
              <a:rPr lang="en-US" i="1" dirty="0"/>
              <a:t>weird</a:t>
            </a:r>
            <a:r>
              <a:rPr lang="en-US" dirty="0"/>
              <a:t> results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181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Hibernate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JPA implementation</a:t>
            </a:r>
          </a:p>
          <a:p>
            <a:r>
              <a:rPr lang="en-US" dirty="0"/>
              <a:t>Most popular in Java</a:t>
            </a:r>
          </a:p>
          <a:p>
            <a:pPr lvl="1"/>
            <a:r>
              <a:rPr lang="en-US" dirty="0"/>
              <a:t>Default in JEE containers like </a:t>
            </a:r>
            <a:r>
              <a:rPr lang="en-US" dirty="0" err="1"/>
              <a:t>WildFly</a:t>
            </a:r>
            <a:endParaRPr lang="en-US" dirty="0"/>
          </a:p>
          <a:p>
            <a:pPr lvl="1"/>
            <a:r>
              <a:rPr lang="en-US" dirty="0"/>
              <a:t>Default in </a:t>
            </a:r>
            <a:r>
              <a:rPr lang="en-US" dirty="0" err="1"/>
              <a:t>SpringBoot</a:t>
            </a:r>
            <a:endParaRPr lang="en-US" dirty="0"/>
          </a:p>
          <a:p>
            <a:r>
              <a:rPr lang="en-US" dirty="0"/>
              <a:t>As a library, can be used in any Java program 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, not necessarily in EE or Spring</a:t>
            </a:r>
          </a:p>
          <a:p>
            <a:r>
              <a:rPr lang="en-US" b="1" dirty="0" err="1"/>
              <a:t>src</a:t>
            </a:r>
            <a:r>
              <a:rPr lang="en-US" b="1" dirty="0"/>
              <a:t>/main/resources/META-INF/</a:t>
            </a:r>
            <a:r>
              <a:rPr lang="en-US" b="1" dirty="0" err="1"/>
              <a:t>persistence.xml</a:t>
            </a:r>
            <a:endParaRPr lang="en-US" b="1" dirty="0"/>
          </a:p>
          <a:p>
            <a:pPr lvl="1"/>
            <a:r>
              <a:rPr lang="en-US" dirty="0"/>
              <a:t>Configuration file for JPA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865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Schema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751" y="1825624"/>
            <a:ext cx="11491784" cy="4772883"/>
          </a:xfrm>
        </p:spPr>
        <p:txBody>
          <a:bodyPr/>
          <a:lstStyle/>
          <a:p>
            <a:r>
              <a:rPr lang="en-US" dirty="0"/>
              <a:t>Given an existing DB, need to write </a:t>
            </a:r>
            <a:r>
              <a:rPr lang="en-US" i="1" dirty="0"/>
              <a:t>@Entity</a:t>
            </a:r>
            <a:r>
              <a:rPr lang="en-US" dirty="0"/>
              <a:t> classes for each table</a:t>
            </a:r>
          </a:p>
          <a:p>
            <a:r>
              <a:rPr lang="en-US" dirty="0"/>
              <a:t>Other option: write the </a:t>
            </a:r>
            <a:r>
              <a:rPr lang="en-US" i="1" dirty="0"/>
              <a:t>@Entity</a:t>
            </a:r>
            <a:r>
              <a:rPr lang="en-US" dirty="0"/>
              <a:t> classes first, and generate the schemas automatically afterwards</a:t>
            </a:r>
          </a:p>
          <a:p>
            <a:pPr lvl="1"/>
            <a:r>
              <a:rPr lang="en-US" dirty="0"/>
              <a:t>Easier when you are more familiar with Java than SQL</a:t>
            </a:r>
          </a:p>
          <a:p>
            <a:pPr lvl="1"/>
            <a:r>
              <a:rPr lang="en-US" dirty="0"/>
              <a:t>Good for prototyping </a:t>
            </a:r>
          </a:p>
        </p:txBody>
      </p:sp>
    </p:spTree>
    <p:extLst>
      <p:ext uri="{BB962C8B-B14F-4D97-AF65-F5344CB8AC3E}">
        <p14:creationId xmlns:p14="http://schemas.microsoft.com/office/powerpoint/2010/main" val="13608507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892" y="1825624"/>
            <a:ext cx="11574162" cy="4896451"/>
          </a:xfrm>
        </p:spPr>
        <p:txBody>
          <a:bodyPr/>
          <a:lstStyle/>
          <a:p>
            <a:r>
              <a:rPr lang="en-US" dirty="0"/>
              <a:t>In the </a:t>
            </a:r>
            <a:r>
              <a:rPr lang="en-US" i="1" dirty="0"/>
              <a:t>@Entity</a:t>
            </a:r>
            <a:r>
              <a:rPr lang="en-US" dirty="0"/>
              <a:t> classes we will not use </a:t>
            </a:r>
            <a:r>
              <a:rPr lang="en-US" i="1" dirty="0"/>
              <a:t>primitive</a:t>
            </a:r>
            <a:r>
              <a:rPr lang="en-US" dirty="0"/>
              <a:t> types like </a:t>
            </a:r>
            <a:r>
              <a:rPr lang="en-US" b="1" dirty="0" err="1"/>
              <a:t>int</a:t>
            </a:r>
            <a:r>
              <a:rPr lang="en-US" dirty="0"/>
              <a:t> and </a:t>
            </a:r>
            <a:r>
              <a:rPr lang="en-US" b="1" dirty="0"/>
              <a:t>long</a:t>
            </a:r>
          </a:p>
          <a:p>
            <a:r>
              <a:rPr lang="en-US" dirty="0"/>
              <a:t>We use wrapped objects from </a:t>
            </a:r>
            <a:r>
              <a:rPr lang="en-US" i="1" dirty="0"/>
              <a:t>java.lang.*</a:t>
            </a:r>
            <a:r>
              <a:rPr lang="en-US" dirty="0"/>
              <a:t> package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b="1" dirty="0" err="1"/>
              <a:t>java.lang.Integer</a:t>
            </a:r>
            <a:r>
              <a:rPr lang="en-US" dirty="0"/>
              <a:t> instead of </a:t>
            </a:r>
            <a:r>
              <a:rPr lang="en-US" b="1" dirty="0" err="1"/>
              <a:t>int</a:t>
            </a:r>
            <a:endParaRPr lang="en-US" b="1" dirty="0"/>
          </a:p>
          <a:p>
            <a:r>
              <a:rPr lang="en-US" dirty="0"/>
              <a:t>Reason: need to handle the case of database columns being </a:t>
            </a:r>
            <a:r>
              <a:rPr lang="en-US" b="1" dirty="0"/>
              <a:t>NULL</a:t>
            </a:r>
          </a:p>
          <a:p>
            <a:pPr lvl="1"/>
            <a:r>
              <a:rPr lang="en-US" dirty="0"/>
              <a:t>which would not be possible with primitive types</a:t>
            </a:r>
          </a:p>
          <a:p>
            <a:r>
              <a:rPr lang="en-US" dirty="0"/>
              <a:t>Note: Java can do automated (un)boxing of primitive types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, </a:t>
            </a:r>
            <a:r>
              <a:rPr lang="en-US" b="1" dirty="0"/>
              <a:t>Integer x = 0;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555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Hibernate as a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038" y="1825625"/>
            <a:ext cx="11681254" cy="4847024"/>
          </a:xfrm>
        </p:spPr>
        <p:txBody>
          <a:bodyPr/>
          <a:lstStyle/>
          <a:p>
            <a:r>
              <a:rPr lang="en-US" dirty="0"/>
              <a:t>We will start using </a:t>
            </a:r>
            <a:r>
              <a:rPr lang="en-US" i="1" dirty="0"/>
              <a:t>Hibernate</a:t>
            </a:r>
            <a:r>
              <a:rPr lang="en-US" dirty="0"/>
              <a:t> as a library in a Java SE context</a:t>
            </a:r>
          </a:p>
          <a:p>
            <a:r>
              <a:rPr lang="en-US" dirty="0"/>
              <a:t>We will need to start/commit/close </a:t>
            </a:r>
            <a:r>
              <a:rPr lang="en-US" i="1" dirty="0"/>
              <a:t>transactions</a:t>
            </a:r>
            <a:r>
              <a:rPr lang="en-US" dirty="0"/>
              <a:t> manually</a:t>
            </a:r>
          </a:p>
          <a:p>
            <a:r>
              <a:rPr lang="en-US" dirty="0"/>
              <a:t>Later, we will use Hibernate/JPA in a JEE container (</a:t>
            </a:r>
            <a:r>
              <a:rPr lang="en-US" i="1" dirty="0" err="1"/>
              <a:t>WildFly</a:t>
            </a:r>
            <a:r>
              <a:rPr lang="en-US" dirty="0"/>
              <a:t>), where transactions will be handled </a:t>
            </a:r>
            <a:r>
              <a:rPr lang="en-US" i="1" dirty="0"/>
              <a:t>automatically</a:t>
            </a:r>
          </a:p>
          <a:p>
            <a:r>
              <a:rPr lang="en-US" dirty="0"/>
              <a:t>Using an </a:t>
            </a:r>
            <a:r>
              <a:rPr lang="en-US" i="1" dirty="0"/>
              <a:t>embedded</a:t>
            </a:r>
            <a:r>
              <a:rPr lang="en-US" dirty="0"/>
              <a:t> database like H2</a:t>
            </a:r>
          </a:p>
          <a:p>
            <a:pPr lvl="1"/>
            <a:r>
              <a:rPr lang="en-US" dirty="0"/>
              <a:t>typically used for testing</a:t>
            </a:r>
          </a:p>
          <a:p>
            <a:pPr lvl="1"/>
            <a:r>
              <a:rPr lang="en-US" dirty="0"/>
              <a:t>we will see </a:t>
            </a:r>
            <a:r>
              <a:rPr lang="en-US" i="1" dirty="0" err="1"/>
              <a:t>Postgres</a:t>
            </a:r>
            <a:r>
              <a:rPr lang="en-US" dirty="0"/>
              <a:t> later in the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9636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Repository Modules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2740"/>
          </a:xfrm>
        </p:spPr>
        <p:txBody>
          <a:bodyPr>
            <a:normAutofit/>
          </a:bodyPr>
          <a:lstStyle/>
          <a:p>
            <a:r>
              <a:rPr lang="en-US" i="1" dirty="0"/>
              <a:t>NOTE: most of the explanations will be directly in the code as comments, and not here in the slides</a:t>
            </a:r>
          </a:p>
          <a:p>
            <a:r>
              <a:rPr lang="en-US" b="1" dirty="0"/>
              <a:t>intro/</a:t>
            </a:r>
            <a:r>
              <a:rPr lang="en-US" b="1" dirty="0" err="1"/>
              <a:t>jee</a:t>
            </a:r>
            <a:r>
              <a:rPr lang="en-US" b="1" dirty="0"/>
              <a:t>-provided-dependencies</a:t>
            </a:r>
          </a:p>
          <a:p>
            <a:r>
              <a:rPr lang="en-US" b="1" dirty="0"/>
              <a:t>intro/</a:t>
            </a:r>
            <a:r>
              <a:rPr lang="en-US" b="1" dirty="0" err="1"/>
              <a:t>jee</a:t>
            </a:r>
            <a:r>
              <a:rPr lang="en-US" b="1" dirty="0"/>
              <a:t>/</a:t>
            </a:r>
            <a:r>
              <a:rPr lang="en-US" b="1" dirty="0" err="1"/>
              <a:t>jpa</a:t>
            </a:r>
            <a:r>
              <a:rPr lang="en-US" b="1" dirty="0"/>
              <a:t>/entity</a:t>
            </a:r>
          </a:p>
          <a:p>
            <a:r>
              <a:rPr lang="en-US" b="1" dirty="0"/>
              <a:t>intro/</a:t>
            </a:r>
            <a:r>
              <a:rPr lang="en-US" b="1" dirty="0" err="1"/>
              <a:t>jee</a:t>
            </a:r>
            <a:r>
              <a:rPr lang="en-US" b="1" dirty="0"/>
              <a:t>/</a:t>
            </a:r>
            <a:r>
              <a:rPr lang="en-US" b="1" dirty="0" err="1"/>
              <a:t>jpa</a:t>
            </a:r>
            <a:r>
              <a:rPr lang="en-US" b="1" dirty="0"/>
              <a:t>/table</a:t>
            </a:r>
          </a:p>
          <a:p>
            <a:r>
              <a:rPr lang="en-US" b="1" dirty="0"/>
              <a:t>intro/</a:t>
            </a:r>
            <a:r>
              <a:rPr lang="en-US" b="1" dirty="0" err="1"/>
              <a:t>jee</a:t>
            </a:r>
            <a:r>
              <a:rPr lang="en-US" b="1" dirty="0"/>
              <a:t>/</a:t>
            </a:r>
            <a:r>
              <a:rPr lang="en-US" b="1" dirty="0" err="1"/>
              <a:t>jpa</a:t>
            </a:r>
            <a:r>
              <a:rPr lang="en-US" b="1" dirty="0"/>
              <a:t>/embedded</a:t>
            </a:r>
          </a:p>
          <a:p>
            <a:r>
              <a:rPr lang="en-US" b="1" dirty="0"/>
              <a:t>intro/</a:t>
            </a:r>
            <a:r>
              <a:rPr lang="en-US" b="1" dirty="0" err="1"/>
              <a:t>jee</a:t>
            </a:r>
            <a:r>
              <a:rPr lang="en-US" b="1" dirty="0"/>
              <a:t>/</a:t>
            </a:r>
            <a:r>
              <a:rPr lang="en-US" b="1" dirty="0" err="1"/>
              <a:t>jpa</a:t>
            </a:r>
            <a:r>
              <a:rPr lang="en-US" b="1" dirty="0"/>
              <a:t>/attribute</a:t>
            </a:r>
          </a:p>
          <a:p>
            <a:r>
              <a:rPr lang="en-US" dirty="0"/>
              <a:t>Exercises for Lesson 01 (see documentation)</a:t>
            </a:r>
          </a:p>
        </p:txBody>
      </p:sp>
    </p:spTree>
    <p:extLst>
      <p:ext uri="{BB962C8B-B14F-4D97-AF65-F5344CB8AC3E}">
        <p14:creationId xmlns:p14="http://schemas.microsoft.com/office/powerpoint/2010/main" val="1023732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1 vs Enterprise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368" y="1825624"/>
            <a:ext cx="11475308" cy="4847025"/>
          </a:xfrm>
        </p:spPr>
        <p:txBody>
          <a:bodyPr/>
          <a:lstStyle/>
          <a:p>
            <a:r>
              <a:rPr lang="en-US" dirty="0"/>
              <a:t>In this E1 course, we start from building a web application that can use a SQL database</a:t>
            </a:r>
          </a:p>
          <a:p>
            <a:r>
              <a:rPr lang="en-US" dirty="0"/>
              <a:t>In E2 next semester, we will look more into the backend, with </a:t>
            </a:r>
            <a:r>
              <a:rPr lang="en-US" i="1" dirty="0"/>
              <a:t>RESTful</a:t>
            </a:r>
            <a:r>
              <a:rPr lang="en-US" dirty="0"/>
              <a:t> APIs and </a:t>
            </a:r>
            <a:r>
              <a:rPr lang="en-US" i="1" dirty="0" err="1"/>
              <a:t>microservices</a:t>
            </a:r>
            <a:endParaRPr lang="en-US" i="1" dirty="0"/>
          </a:p>
          <a:p>
            <a:r>
              <a:rPr lang="en-US" dirty="0"/>
              <a:t>We focus more on backend than frontend, but still we will build full-stack applications </a:t>
            </a:r>
          </a:p>
        </p:txBody>
      </p:sp>
    </p:spTree>
    <p:extLst>
      <p:ext uri="{BB962C8B-B14F-4D97-AF65-F5344CB8AC3E}">
        <p14:creationId xmlns:p14="http://schemas.microsoft.com/office/powerpoint/2010/main" val="33349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Enterprise 1 vs Web Development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46" y="1825624"/>
            <a:ext cx="11763632" cy="4904689"/>
          </a:xfrm>
        </p:spPr>
        <p:txBody>
          <a:bodyPr/>
          <a:lstStyle/>
          <a:p>
            <a:r>
              <a:rPr lang="en-US" dirty="0"/>
              <a:t>In “</a:t>
            </a:r>
            <a:r>
              <a:rPr lang="en-US" i="1" dirty="0"/>
              <a:t>Web Development and API Design</a:t>
            </a:r>
            <a:r>
              <a:rPr lang="en-US" dirty="0"/>
              <a:t>” (WDAD) we focus on modern frontend with </a:t>
            </a:r>
            <a:r>
              <a:rPr lang="en-US" i="1" dirty="0"/>
              <a:t>client-side</a:t>
            </a:r>
            <a:r>
              <a:rPr lang="en-US" dirty="0"/>
              <a:t> rendering using </a:t>
            </a:r>
            <a:r>
              <a:rPr lang="en-US" i="1" dirty="0"/>
              <a:t>Single-Page-Applications</a:t>
            </a:r>
            <a:r>
              <a:rPr lang="en-US" dirty="0"/>
              <a:t> (SPA), written in JavaScript</a:t>
            </a:r>
          </a:p>
          <a:p>
            <a:pPr lvl="1"/>
            <a:r>
              <a:rPr lang="en-US" dirty="0"/>
              <a:t>plus intro to </a:t>
            </a:r>
            <a:r>
              <a:rPr lang="en-US" i="1" dirty="0"/>
              <a:t>REST</a:t>
            </a:r>
            <a:r>
              <a:rPr lang="en-US" dirty="0"/>
              <a:t> and </a:t>
            </a:r>
            <a:r>
              <a:rPr lang="en-US" i="1" dirty="0" err="1"/>
              <a:t>GraphQL</a:t>
            </a:r>
            <a:endParaRPr lang="en-US" i="1" dirty="0"/>
          </a:p>
          <a:p>
            <a:r>
              <a:rPr lang="en-US" dirty="0"/>
              <a:t>E1 looks at the more </a:t>
            </a:r>
            <a:r>
              <a:rPr lang="en-US" i="1" dirty="0"/>
              <a:t>historical</a:t>
            </a:r>
            <a:r>
              <a:rPr lang="en-US" dirty="0"/>
              <a:t> perspective of </a:t>
            </a:r>
            <a:r>
              <a:rPr lang="en-US" i="1" dirty="0"/>
              <a:t>server-side</a:t>
            </a:r>
            <a:r>
              <a:rPr lang="en-US" dirty="0"/>
              <a:t> rendering with no JS (just HTML/CSS) </a:t>
            </a:r>
          </a:p>
          <a:p>
            <a:r>
              <a:rPr lang="en-US" dirty="0"/>
              <a:t>WDAD can be seen as a course between E1 and E2</a:t>
            </a:r>
          </a:p>
          <a:p>
            <a:pPr lvl="1"/>
            <a:r>
              <a:rPr lang="en-US" dirty="0"/>
              <a:t>although most of you are taking it in parallel with E1</a:t>
            </a:r>
          </a:p>
        </p:txBody>
      </p:sp>
    </p:spTree>
    <p:extLst>
      <p:ext uri="{BB962C8B-B14F-4D97-AF65-F5344CB8AC3E}">
        <p14:creationId xmlns:p14="http://schemas.microsoft.com/office/powerpoint/2010/main" val="1367670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6570</TotalTime>
  <Words>3654</Words>
  <Application>Microsoft Office PowerPoint</Application>
  <PresentationFormat>Widescreen</PresentationFormat>
  <Paragraphs>435</Paragraphs>
  <Slides>79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ＭＳ Ｐゴシック</vt:lpstr>
      <vt:lpstr>Arial</vt:lpstr>
      <vt:lpstr>Calibri</vt:lpstr>
      <vt:lpstr>Calibri Light</vt:lpstr>
      <vt:lpstr>Courier New</vt:lpstr>
      <vt:lpstr>Mangal</vt:lpstr>
      <vt:lpstr>Times New Roman</vt:lpstr>
      <vt:lpstr>Office Theme</vt:lpstr>
      <vt:lpstr>1_Office Theme</vt:lpstr>
      <vt:lpstr>Enterprise Programmering 1  Lesson 01: Introduction</vt:lpstr>
      <vt:lpstr>Course Info</vt:lpstr>
      <vt:lpstr>Course Material</vt:lpstr>
      <vt:lpstr>Necessary Tools</vt:lpstr>
      <vt:lpstr>Goals</vt:lpstr>
      <vt:lpstr>Enterprise Applications</vt:lpstr>
      <vt:lpstr>Unfortunately, nothing to do with the “real” Enterprise…</vt:lpstr>
      <vt:lpstr>Enterprise 1 vs Enterprise 2</vt:lpstr>
      <vt:lpstr>Enterprise 1 vs Web Development </vt:lpstr>
      <vt:lpstr>If You Skip Class…</vt:lpstr>
      <vt:lpstr>Exam</vt:lpstr>
      <vt:lpstr>Technologies</vt:lpstr>
      <vt:lpstr>Why Java?</vt:lpstr>
      <vt:lpstr>Spring vs JEE</vt:lpstr>
      <vt:lpstr>Exercises</vt:lpstr>
      <vt:lpstr>Not Just Development…</vt:lpstr>
      <vt:lpstr>Ariane 5</vt:lpstr>
      <vt:lpstr>Fatal Therac-25 Radiation</vt:lpstr>
      <vt:lpstr>Power Shutdown in 2003</vt:lpstr>
      <vt:lpstr>2010, Toyota, software bug in braking system, recalled 436,000 vehicles</vt:lpstr>
      <vt:lpstr>Knight Capital Group 2012</vt:lpstr>
      <vt:lpstr>PowerPoint Presentation</vt:lpstr>
      <vt:lpstr>And I could go on the whole day…</vt:lpstr>
      <vt:lpstr>But what about every-day life in Oslo???</vt:lpstr>
      <vt:lpstr>Security</vt:lpstr>
      <vt:lpstr>2013-2014:</vt:lpstr>
      <vt:lpstr>2016: Adult Friend Finder </vt:lpstr>
      <vt:lpstr>2014: eBay</vt:lpstr>
      <vt:lpstr>2017: Equifax</vt:lpstr>
      <vt:lpstr>2011: Sony's PlayStation Network </vt:lpstr>
      <vt:lpstr>Java Enterprise Edition (JEE)</vt:lpstr>
      <vt:lpstr>What is JEE?</vt:lpstr>
      <vt:lpstr>History</vt:lpstr>
      <vt:lpstr>Java EE Specs in This Course</vt:lpstr>
      <vt:lpstr>JEE Vendors</vt:lpstr>
      <vt:lpstr>Why Containers???</vt:lpstr>
      <vt:lpstr>“Partial” Containers: Web Servers</vt:lpstr>
      <vt:lpstr>Maven</vt:lpstr>
      <vt:lpstr>Course Repository</vt:lpstr>
      <vt:lpstr>Build Tools</vt:lpstr>
      <vt:lpstr>Role of A Build Tool</vt:lpstr>
      <vt:lpstr>Maven “pom.xml” files</vt:lpstr>
      <vt:lpstr>PowerPoint Presentation</vt:lpstr>
      <vt:lpstr>New Projects</vt:lpstr>
      <vt:lpstr>Module/Artifact Coordinates</vt:lpstr>
      <vt:lpstr>Type of Packaging</vt:lpstr>
      <vt:lpstr>Using Maven </vt:lpstr>
      <vt:lpstr>PowerPoint Presentation</vt:lpstr>
      <vt:lpstr>PowerPoint Presentation</vt:lpstr>
      <vt:lpstr>PowerPoint Presentation</vt:lpstr>
      <vt:lpstr>Setting PATH variable</vt:lpstr>
      <vt:lpstr>Mvn Clean</vt:lpstr>
      <vt:lpstr>Maven Main Phases</vt:lpstr>
      <vt:lpstr>Convention Over Configuration</vt:lpstr>
      <vt:lpstr>Maven from IDE</vt:lpstr>
      <vt:lpstr>If IDE Misconfigured</vt:lpstr>
      <vt:lpstr>Third-Party Libraries</vt:lpstr>
      <vt:lpstr>PowerPoint Presentation</vt:lpstr>
      <vt:lpstr>Main Dependency Scopes &lt;scope&gt;</vt:lpstr>
      <vt:lpstr>Bill of Materials (BOM)</vt:lpstr>
      <vt:lpstr>PowerPoint Presentation</vt:lpstr>
      <vt:lpstr>&lt;dependencyManagement&gt; Confusion</vt:lpstr>
      <vt:lpstr>Transitive Dependencies</vt:lpstr>
      <vt:lpstr>Debugging</vt:lpstr>
      <vt:lpstr>Java Packages</vt:lpstr>
      <vt:lpstr>Modules vs. Packages</vt:lpstr>
      <vt:lpstr>Naming Packages</vt:lpstr>
      <vt:lpstr>Publishing a Library: Naming</vt:lpstr>
      <vt:lpstr>Properties ${}</vt:lpstr>
      <vt:lpstr>Plugins</vt:lpstr>
      <vt:lpstr>Surefire and Failsafe</vt:lpstr>
      <vt:lpstr>Build Course Git for First Time</vt:lpstr>
      <vt:lpstr>JPA: Java Persistence API</vt:lpstr>
      <vt:lpstr>Object-Relational Mapping (ORM)</vt:lpstr>
      <vt:lpstr>Hibernate</vt:lpstr>
      <vt:lpstr>Database Schema</vt:lpstr>
      <vt:lpstr>Wrapper Objects</vt:lpstr>
      <vt:lpstr>Hibernate as a Library</vt:lpstr>
      <vt:lpstr>Git Repository Modules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Arcuri</dc:creator>
  <cp:lastModifiedBy>Andrea Arcuri</cp:lastModifiedBy>
  <cp:revision>283</cp:revision>
  <cp:lastPrinted>2017-12-21T12:07:11Z</cp:lastPrinted>
  <dcterms:created xsi:type="dcterms:W3CDTF">2017-12-10T14:32:25Z</dcterms:created>
  <dcterms:modified xsi:type="dcterms:W3CDTF">2020-01-10T12:45:31Z</dcterms:modified>
</cp:coreProperties>
</file>